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27" r:id="rId2"/>
    <p:sldId id="328" r:id="rId3"/>
    <p:sldId id="308" r:id="rId4"/>
    <p:sldId id="309" r:id="rId5"/>
    <p:sldId id="330" r:id="rId6"/>
    <p:sldId id="310" r:id="rId7"/>
    <p:sldId id="311" r:id="rId8"/>
    <p:sldId id="288" r:id="rId9"/>
    <p:sldId id="289" r:id="rId10"/>
    <p:sldId id="290" r:id="rId11"/>
    <p:sldId id="331" r:id="rId12"/>
    <p:sldId id="332" r:id="rId13"/>
    <p:sldId id="333" r:id="rId14"/>
    <p:sldId id="334" r:id="rId15"/>
    <p:sldId id="279" r:id="rId16"/>
    <p:sldId id="312" r:id="rId17"/>
    <p:sldId id="313" r:id="rId18"/>
    <p:sldId id="314" r:id="rId19"/>
    <p:sldId id="319" r:id="rId20"/>
    <p:sldId id="320" r:id="rId21"/>
    <p:sldId id="324" r:id="rId22"/>
    <p:sldId id="321" r:id="rId23"/>
    <p:sldId id="326"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79AE"/>
    <a:srgbClr val="3A7F58"/>
    <a:srgbClr val="7A117A"/>
    <a:srgbClr val="A9A9A9"/>
    <a:srgbClr val="1A8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0592" autoAdjust="0"/>
  </p:normalViewPr>
  <p:slideViewPr>
    <p:cSldViewPr snapToGrid="0">
      <p:cViewPr varScale="1">
        <p:scale>
          <a:sx n="107" d="100"/>
          <a:sy n="107" d="100"/>
        </p:scale>
        <p:origin x="69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0BDF-D0BA-44A1-AF20-65082BF17ED6}"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7175E-79A7-4401-9A88-8D639A5BA19F}" type="slidenum">
              <a:rPr lang="en-US" smtClean="0"/>
              <a:t>‹#›</a:t>
            </a:fld>
            <a:endParaRPr lang="en-US"/>
          </a:p>
        </p:txBody>
      </p:sp>
    </p:spTree>
    <p:extLst>
      <p:ext uri="{BB962C8B-B14F-4D97-AF65-F5344CB8AC3E}">
        <p14:creationId xmlns:p14="http://schemas.microsoft.com/office/powerpoint/2010/main" val="31641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start day with something rather grim – lets say one day you are attacked by a dog. This negative experience could lead you to form a fear of all dogs, and this is a real world example of fear conditioning</a:t>
            </a:r>
          </a:p>
          <a:p>
            <a:endParaRPr lang="en-US" dirty="0"/>
          </a:p>
          <a:p>
            <a:r>
              <a:rPr lang="en-US" dirty="0"/>
              <a:t>A while later, you encounter a friendly dog, and you think hey ok dogs aren’t so bad. This is an example of fear extinction, and fear extinction serves as a laboratory model of exposure therapy, which is the most widely used treatment for trauma disorders</a:t>
            </a:r>
          </a:p>
          <a:p>
            <a:endParaRPr lang="en-US" dirty="0"/>
          </a:p>
          <a:p>
            <a:r>
              <a:rPr lang="en-US" dirty="0"/>
              <a:t>But we know that exposure therapy, or extinction, isn’t perfect – fear often returns in novel contexts, or after a passage of time. Since fear can return after extinction learning, extinction is then new learning which does not erase the original fear association.</a:t>
            </a:r>
          </a:p>
          <a:p>
            <a:endParaRPr lang="en-US" dirty="0"/>
          </a:p>
          <a:p>
            <a:r>
              <a:rPr lang="en-US" dirty="0"/>
              <a:t>Since both memories exist simultaneously, an adaptive memory system would segregate how these opposing associations are stored in the brain.  What does this organization look like?</a:t>
            </a:r>
          </a:p>
          <a:p>
            <a:endParaRPr lang="en-US" dirty="0"/>
          </a:p>
          <a:p>
            <a:r>
              <a:rPr lang="en-US" sz="1200" kern="1200" dirty="0">
                <a:solidFill>
                  <a:schemeClr val="tx1"/>
                </a:solidFill>
                <a:effectLst/>
                <a:latin typeface="+mn-lt"/>
                <a:ea typeface="+mn-ea"/>
                <a:cs typeface="+mn-cs"/>
              </a:rPr>
              <a:t>Rodent models have explored this question to great success, in the framework of encoding specificity. </a:t>
            </a: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2</a:t>
            </a:fld>
            <a:endParaRPr lang="en-US"/>
          </a:p>
        </p:txBody>
      </p:sp>
    </p:spTree>
    <p:extLst>
      <p:ext uri="{BB962C8B-B14F-4D97-AF65-F5344CB8AC3E}">
        <p14:creationId xmlns:p14="http://schemas.microsoft.com/office/powerpoint/2010/main" val="5480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&gt; E in healthy dACC)</a:t>
            </a:r>
          </a:p>
          <a:p>
            <a:endParaRPr lang="en-US" dirty="0"/>
          </a:p>
          <a:p>
            <a:r>
              <a:rPr lang="en-US" dirty="0"/>
              <a:t>Next, lets look at the PTSD group. In the dACC, again we see no difference for baseline, and significant emotional reinstatement for acquisition. However, we also see significant emotional reinstatement of extinction memories in the dACC for the PTSD group. </a:t>
            </a:r>
          </a:p>
          <a:p>
            <a:endParaRPr lang="en-US" dirty="0"/>
          </a:p>
          <a:p>
            <a:r>
              <a:rPr lang="en-US" dirty="0"/>
              <a:t>In the vmPFC, we see no significant emotional reinstatement at all for either acquisition or extinction. There is something going on with baseline here, however this isn’t as interesting as the lack of reinstatement of extinction. Comparing across ROIs in the PTSD group, we see that fear reinstatement is stronger in the dACC.</a:t>
            </a:r>
          </a:p>
          <a:p>
            <a:endParaRPr lang="en-US" dirty="0"/>
          </a:p>
          <a:p>
            <a:r>
              <a:rPr lang="en-US" dirty="0"/>
              <a:t>So in PTSD, we have what looks like a misallocation of extinction memories to the dACC, they are being reinstated in a brain region that normally codes for fear.</a:t>
            </a:r>
          </a:p>
          <a:p>
            <a:endParaRPr lang="en-US" dirty="0"/>
          </a:p>
          <a:p>
            <a:r>
              <a:rPr lang="en-US" dirty="0"/>
              <a:t>I’d like to talk briefly about one more finding that is related to this dysregulation observed in PTSD</a:t>
            </a:r>
          </a:p>
        </p:txBody>
      </p:sp>
      <p:sp>
        <p:nvSpPr>
          <p:cNvPr id="4" name="Slide Number Placeholder 3"/>
          <p:cNvSpPr>
            <a:spLocks noGrp="1"/>
          </p:cNvSpPr>
          <p:nvPr>
            <p:ph type="sldNum" sz="quarter" idx="5"/>
          </p:nvPr>
        </p:nvSpPr>
        <p:spPr/>
        <p:txBody>
          <a:bodyPr/>
          <a:lstStyle/>
          <a:p>
            <a:fld id="{BFE7175E-79A7-4401-9A88-8D639A5BA19F}" type="slidenum">
              <a:rPr lang="en-US" smtClean="0"/>
              <a:t>12</a:t>
            </a:fld>
            <a:endParaRPr lang="en-US"/>
          </a:p>
        </p:txBody>
      </p:sp>
    </p:spTree>
    <p:extLst>
      <p:ext uri="{BB962C8B-B14F-4D97-AF65-F5344CB8AC3E}">
        <p14:creationId xmlns:p14="http://schemas.microsoft.com/office/powerpoint/2010/main" val="257435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fear and extinction processes depend on o wider circuit, including the amygdala and hippocampus.</a:t>
            </a:r>
          </a:p>
          <a:p>
            <a:r>
              <a:rPr lang="en-US" dirty="0"/>
              <a:t>Of those structures, we also know that the central nucleus of the amygdala is a critical structure in controlling fear expression.</a:t>
            </a:r>
          </a:p>
          <a:p>
            <a:endParaRPr lang="en-US" dirty="0"/>
          </a:p>
          <a:p>
            <a:r>
              <a:rPr lang="en-US" dirty="0"/>
              <a:t>We wanted to investigate how the central nucleus is functionally connected to the PFC, during the memory retrieval test.</a:t>
            </a:r>
          </a:p>
          <a:p>
            <a:r>
              <a:rPr lang="en-US" dirty="0"/>
              <a:t>Specifically, we wanted to look at if connectivity was different between the extinction CS+s,  and the fear acquisition CS+s</a:t>
            </a:r>
          </a:p>
          <a:p>
            <a:endParaRPr lang="en-US" dirty="0"/>
          </a:p>
          <a:p>
            <a:r>
              <a:rPr lang="en-US" dirty="0"/>
              <a:t>So in the healthy adults, we see that there is no difference between extinction CS+ and acquisition CS+ connectivity in either ROI – so there is no difference in connectivity between these two conditions during the retrieval test</a:t>
            </a:r>
          </a:p>
          <a:p>
            <a:r>
              <a:rPr lang="en-US" dirty="0"/>
              <a:t>However, in the PTSD group, we see that the central nucleus is showing preferential connectivity with the dACC for extinction CS+s. That is, the amygdala and dACC are more connected when subjects encountered the CS+s from extinction compared to the CS+s from acquisition.</a:t>
            </a:r>
          </a:p>
          <a:p>
            <a:endParaRPr lang="en-US" dirty="0"/>
          </a:p>
          <a:p>
            <a:r>
              <a:rPr lang="en-US" dirty="0"/>
              <a:t>Comparing across groups, we see that this connectivity is significantly stronger in the PTSD group compared to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13</a:t>
            </a:fld>
            <a:endParaRPr lang="en-US"/>
          </a:p>
        </p:txBody>
      </p:sp>
    </p:spTree>
    <p:extLst>
      <p:ext uri="{BB962C8B-B14F-4D97-AF65-F5344CB8AC3E}">
        <p14:creationId xmlns:p14="http://schemas.microsoft.com/office/powerpoint/2010/main" val="22388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14</a:t>
            </a:fld>
            <a:endParaRPr lang="en-US"/>
          </a:p>
        </p:txBody>
      </p:sp>
    </p:spTree>
    <p:extLst>
      <p:ext uri="{BB962C8B-B14F-4D97-AF65-F5344CB8AC3E}">
        <p14:creationId xmlns:p14="http://schemas.microsoft.com/office/powerpoint/2010/main" val="119654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 specificity is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process in which the neural circuits which encode a memory reactivate during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Rodent work has shown that fear and extinction engrams exist as stable and separable engrams that are reinstated to guide behavior. That is, there are distinct neural populations that are active during both encoding and retrieval of these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work, we know that different regions of the rodent prefrontal cortex store engrams of opposite 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fear engrams have been observed in the prelimbic cortex, and extinction engrams has been observed in the infralimbic cortex.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human side of things, there is converging evidence that the homologue structures, dorsal anterior cingulate cortex and the ventromedial prefrontal cortex, also code for memories of opposite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most of this work in humans has only used univariate measures, and has not looked for evidence of neural reinstatement, or engram like-activity,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3</a:t>
            </a:fld>
            <a:endParaRPr lang="en-US"/>
          </a:p>
        </p:txBody>
      </p:sp>
    </p:spTree>
    <p:extLst>
      <p:ext uri="{BB962C8B-B14F-4D97-AF65-F5344CB8AC3E}">
        <p14:creationId xmlns:p14="http://schemas.microsoft.com/office/powerpoint/2010/main" val="420188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question we are asking here, is are associative emotional memories organized the same way in humans there are in rodents?</a:t>
            </a:r>
          </a:p>
          <a:p>
            <a:endParaRPr lang="en-US" dirty="0"/>
          </a:p>
          <a:p>
            <a:r>
              <a:rPr lang="en-US" dirty="0"/>
              <a:t>So the goal of this project is to identify separable neural reinstatement of fear and extinction across the human PFC</a:t>
            </a:r>
          </a:p>
          <a:p>
            <a:endParaRPr lang="en-US" dirty="0"/>
          </a:p>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fear memories are preferentially reinstated in the dACC, and extinction memories are preferentially reinstated in the vmPFC.</a:t>
            </a:r>
          </a:p>
          <a:p>
            <a:endParaRPr lang="en-US" dirty="0"/>
          </a:p>
          <a:p>
            <a:endParaRPr lang="en-US" dirty="0"/>
          </a:p>
          <a:p>
            <a:endParaRPr lang="en-US" dirty="0"/>
          </a:p>
          <a:p>
            <a:endParaRPr lang="en-US" dirty="0"/>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BFE7175E-79A7-4401-9A88-8D639A5BA19F}" type="slidenum">
              <a:rPr lang="en-US" smtClean="0"/>
              <a:t>4</a:t>
            </a:fld>
            <a:endParaRPr lang="en-US"/>
          </a:p>
        </p:txBody>
      </p:sp>
    </p:spTree>
    <p:extLst>
      <p:ext uri="{BB962C8B-B14F-4D97-AF65-F5344CB8AC3E}">
        <p14:creationId xmlns:p14="http://schemas.microsoft.com/office/powerpoint/2010/main" val="318122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we will considered whether individuals with PTSD display dysregulated reinstatement of emotional memories across these regions.</a:t>
            </a:r>
          </a:p>
          <a:p>
            <a:endParaRPr lang="en-US" dirty="0"/>
          </a:p>
          <a:p>
            <a:r>
              <a:rPr lang="en-US" dirty="0"/>
              <a:t>Individuals with PTSD have deficits in recalling extinction memories, and so reinstatement may also be dysregulated. </a:t>
            </a:r>
          </a:p>
        </p:txBody>
      </p:sp>
      <p:sp>
        <p:nvSpPr>
          <p:cNvPr id="4" name="Slide Number Placeholder 3"/>
          <p:cNvSpPr>
            <a:spLocks noGrp="1"/>
          </p:cNvSpPr>
          <p:nvPr>
            <p:ph type="sldNum" sz="quarter" idx="5"/>
          </p:nvPr>
        </p:nvSpPr>
        <p:spPr/>
        <p:txBody>
          <a:bodyPr/>
          <a:lstStyle/>
          <a:p>
            <a:fld id="{BFE7175E-79A7-4401-9A88-8D639A5BA19F}" type="slidenum">
              <a:rPr lang="en-US" smtClean="0"/>
              <a:t>5</a:t>
            </a:fld>
            <a:endParaRPr lang="en-US"/>
          </a:p>
        </p:txBody>
      </p:sp>
    </p:spTree>
    <p:extLst>
      <p:ext uri="{BB962C8B-B14F-4D97-AF65-F5344CB8AC3E}">
        <p14:creationId xmlns:p14="http://schemas.microsoft.com/office/powerpoint/2010/main" val="424690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test our hypotheses, we employed an episodic-associative hybrid task.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task, participants form an emotional association to an entire sematic category, either animals or tools. </a:t>
            </a:r>
          </a:p>
          <a:p>
            <a:r>
              <a:rPr lang="en-US" sz="1200" kern="1200" dirty="0">
                <a:solidFill>
                  <a:schemeClr val="tx1"/>
                </a:solidFill>
                <a:effectLst/>
                <a:latin typeface="+mn-lt"/>
                <a:ea typeface="+mn-ea"/>
                <a:cs typeface="+mn-cs"/>
              </a:rPr>
              <a:t>Each individual stimulus used is a unique category exemplar, that is not repeated. For example, even though they may see many different kinds of animals, there is only 1 dog shown during the entire experiment.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task starts with a baseline phase, in which participants are passively viewing the stimuli. Next, during fear acquisition, images from one category are paired with a mild electric shock to the wrist. Extinction then immediately following fear acquisition, during which no shocks are delivered.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day, participants are placed back in the scanner and complete a surprise recognition memory test for the items they saw the previous day.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end result of this task is that each episodic memory, or category exemplar, has 1 implicit emotional association (none, fear, or safety). That is, each stimulus is encoded in a distinct emotional context, based on the type of associative learning taking place.</a:t>
            </a:r>
          </a:p>
          <a:p>
            <a:r>
              <a:rPr lang="en-US" sz="1200" kern="1200" dirty="0">
                <a:solidFill>
                  <a:schemeClr val="tx1"/>
                </a:solidFill>
                <a:effectLst/>
                <a:latin typeface="+mn-lt"/>
                <a:ea typeface="+mn-ea"/>
                <a:cs typeface="+mn-cs"/>
              </a:rPr>
              <a:t>So in this case, even though the dolphin and duck are both animals, one is associated with fear acquisition, and one is associated with extinction.</a:t>
            </a:r>
          </a:p>
          <a:p>
            <a:endParaRPr lang="en-US" dirty="0"/>
          </a:p>
          <a:p>
            <a:r>
              <a:rPr lang="en-US" dirty="0"/>
              <a:t>We collected data for 24 healthy participants, and 24 individuals with PTSD symptoms</a:t>
            </a:r>
          </a:p>
        </p:txBody>
      </p:sp>
      <p:sp>
        <p:nvSpPr>
          <p:cNvPr id="4" name="Slide Number Placeholder 3"/>
          <p:cNvSpPr>
            <a:spLocks noGrp="1"/>
          </p:cNvSpPr>
          <p:nvPr>
            <p:ph type="sldNum" sz="quarter" idx="5"/>
          </p:nvPr>
        </p:nvSpPr>
        <p:spPr/>
        <p:txBody>
          <a:bodyPr/>
          <a:lstStyle/>
          <a:p>
            <a:fld id="{BFE7175E-79A7-4401-9A88-8D639A5BA19F}" type="slidenum">
              <a:rPr lang="en-US" smtClean="0"/>
              <a:t>6</a:t>
            </a:fld>
            <a:endParaRPr lang="en-US"/>
          </a:p>
        </p:txBody>
      </p:sp>
    </p:spTree>
    <p:extLst>
      <p:ext uri="{BB962C8B-B14F-4D97-AF65-F5344CB8AC3E}">
        <p14:creationId xmlns:p14="http://schemas.microsoft.com/office/powerpoint/2010/main" val="159770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measure neural reinstatement in humans, we use encoding-retrieval similarity, which is the correlation of neural activity from memory encoding to memory retrieval. Let me walk you through this.</a:t>
            </a:r>
          </a:p>
          <a:p>
            <a:endParaRPr lang="en-US" dirty="0"/>
          </a:p>
          <a:p>
            <a:r>
              <a:rPr lang="en-US" dirty="0"/>
              <a:t>During memory encoding, each item elicits  a multivoxel pattern of activity. The next day, during the surprise memory test, each item again has its own unique pattern of activity. we can enter all of these patterns into a representational similarity matrix</a:t>
            </a:r>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square represents the correlation of patterns of activity of different items, and from different time points.</a:t>
            </a:r>
          </a:p>
          <a:p>
            <a:endParaRPr lang="en-US" dirty="0"/>
          </a:p>
          <a:p>
            <a:r>
              <a:rPr lang="en-US" dirty="0"/>
              <a:t>What we are interested in is the correlation of same items to same items, for example dog to dog, from encoding to retrieval.</a:t>
            </a:r>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421275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what the matrix looks like for real data, this is taken from our healthy subjects in the dACC.</a:t>
            </a:r>
          </a:p>
          <a:p>
            <a:endParaRPr lang="en-US" dirty="0"/>
          </a:p>
          <a:p>
            <a:r>
              <a:rPr lang="en-US" dirty="0"/>
              <a:t>As you can see, there is a lot of structure to this data, but again what we are interested in is this diagonal right here, comparing item to item from encoding to retrieval.</a:t>
            </a:r>
          </a:p>
          <a:p>
            <a:endParaRPr lang="en-US" dirty="0"/>
          </a:p>
          <a:p>
            <a:r>
              <a:rPr lang="en-US" dirty="0"/>
              <a:t>The last piece of this analysis is that we are interested in looking at emotional selectivity of this reinstatement, that is, where is reinstatement greater for CS+ items than CS-.</a:t>
            </a:r>
          </a:p>
          <a:p>
            <a:r>
              <a:rPr lang="en-US" dirty="0"/>
              <a:t>So we extract those values from each subjects similarity matrix, and take the difference of CS+ and CS- items that were encoded in the same phase, for our two ROIs. </a:t>
            </a:r>
          </a:p>
        </p:txBody>
      </p:sp>
      <p:sp>
        <p:nvSpPr>
          <p:cNvPr id="4" name="Slide Number Placeholder 3"/>
          <p:cNvSpPr>
            <a:spLocks noGrp="1"/>
          </p:cNvSpPr>
          <p:nvPr>
            <p:ph type="sldNum" sz="quarter" idx="5"/>
          </p:nvPr>
        </p:nvSpPr>
        <p:spPr/>
        <p:txBody>
          <a:bodyPr/>
          <a:lstStyle/>
          <a:p>
            <a:fld id="{4C4E7F59-3D4C-4F47-9A75-C58BA62BF590}" type="slidenum">
              <a:rPr lang="en-US" smtClean="0"/>
              <a:t>10</a:t>
            </a:fld>
            <a:endParaRPr lang="en-US"/>
          </a:p>
        </p:txBody>
      </p:sp>
    </p:spTree>
    <p:extLst>
      <p:ext uri="{BB962C8B-B14F-4D97-AF65-F5344CB8AC3E}">
        <p14:creationId xmlns:p14="http://schemas.microsoft.com/office/powerpoint/2010/main" val="140378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data.</a:t>
            </a:r>
          </a:p>
          <a:p>
            <a:r>
              <a:rPr lang="en-US" dirty="0"/>
              <a:t>The point and bars correspond to the mean and 95% confidence interval, and the violin is showing a bootstrap distribution of the difference, or distribution of the effect size.</a:t>
            </a:r>
          </a:p>
          <a:p>
            <a:endParaRPr lang="en-US" dirty="0"/>
          </a:p>
          <a:p>
            <a:r>
              <a:rPr lang="en-US" dirty="0"/>
              <a:t>So there is no significant emotional selectivity of reinstatement for baseline, which is good, since there was no emotional association when these items were encoded.</a:t>
            </a:r>
          </a:p>
          <a:p>
            <a:endParaRPr lang="en-US" dirty="0"/>
          </a:p>
          <a:p>
            <a:r>
              <a:rPr lang="en-US" dirty="0"/>
              <a:t>Looking at fear acquisition, we see that there is significant emotional reinstatement of fear memories in the dACC. And then looking at extinction, again there is no difference between CS+ and CS- reinstatement.</a:t>
            </a:r>
          </a:p>
          <a:p>
            <a:endParaRPr lang="en-US" dirty="0"/>
          </a:p>
          <a:p>
            <a:r>
              <a:rPr lang="en-US" dirty="0"/>
              <a:t>Looking at the vmPFC, again we see no significant emotional selectivity for reinstatement from baseline, we see some significant reinstatement for fear acquisition, and importantly significant emotional reinstatement for extinction memories.</a:t>
            </a:r>
          </a:p>
          <a:p>
            <a:r>
              <a:rPr lang="en-US" dirty="0"/>
              <a:t>If we compare across these two regions, we see that acquisition reinstatement is higher in the dACC, and extinction reinstatement is higher in the vmPFC. </a:t>
            </a:r>
          </a:p>
          <a:p>
            <a:endParaRPr lang="en-US" dirty="0"/>
          </a:p>
          <a:p>
            <a:r>
              <a:rPr lang="en-US" dirty="0"/>
              <a:t>This is exactly what we predicted, dissociable reinstatement of memories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11</a:t>
            </a:fld>
            <a:endParaRPr lang="en-US"/>
          </a:p>
        </p:txBody>
      </p:sp>
    </p:spTree>
    <p:extLst>
      <p:ext uri="{BB962C8B-B14F-4D97-AF65-F5344CB8AC3E}">
        <p14:creationId xmlns:p14="http://schemas.microsoft.com/office/powerpoint/2010/main" val="17325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0DD1-4082-4808-892D-3E4AA1B9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BA010-5293-4F5E-90D4-1341B70E9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67AE6C-3B5D-4BF3-9C12-24691418D940}"/>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1334CC1A-D270-4A34-ABAF-712517D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4BA6F-8D45-47E9-943C-A2F3F0CBA72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20884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0334-F970-44B1-9854-828EA5360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8EABC-55E5-445D-977F-38FB26FF7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83B86-D242-4CE6-AD27-C49FCF84D1B0}"/>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BF9A377E-7161-43E5-B8A8-6D1AE8B1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5EC-D92C-4E6B-B3D7-9556F718FB37}"/>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6578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F30D-E299-45BB-8221-0888FAF1D8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93213-FD0F-43C4-8135-2F6DE1D2D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469C3-1987-484D-8AE2-E3AF60322B5D}"/>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B53BBD71-2B3A-43F5-AFC3-7E0EAC260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A4516-6E7A-4524-A2BA-2073AC0DCF9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6175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DD5-18C0-4FC8-8A96-571A24611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92B2-EE04-49B0-89D4-3DD355AC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8EB3-C2CA-4585-BE1E-C00B7FDFCFC1}"/>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FA195728-FA18-49F3-8259-41A7EAD6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79AE5-59FB-44C3-9F56-D0C0F5A940B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9194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78D-E4E7-4899-9069-78958A9B2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070D2-2E88-4A1C-844F-B75F0EFBB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BC973-7084-4EDE-B5CF-D17878C3796C}"/>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1FDF295A-178D-4212-A81E-00CE9D16F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6D56A-0014-47E5-B3C7-FF26E755FB3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30821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59F-3EAD-4C4C-9E92-978AAEB0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4B23-EEE7-4E85-983C-45E19127A9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795FA-FB37-4879-901F-4EFFF27E8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0ABA06-5541-4578-9945-DB9BE2D78467}"/>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6" name="Footer Placeholder 5">
            <a:extLst>
              <a:ext uri="{FF2B5EF4-FFF2-40B4-BE49-F238E27FC236}">
                <a16:creationId xmlns:a16="http://schemas.microsoft.com/office/drawing/2014/main" id="{7FF02AF6-8445-4E52-A976-C90932FA6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BAB60-9A89-415B-8C4A-6332A3EE644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9856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91A9-3455-4827-A17C-3C0E58E6F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626EA-6E61-4B3B-866F-52B00F250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7F6D1-1110-4B55-A014-9E596BD50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87927-4278-4CBA-A467-C12E85765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04F79-73F5-4050-975D-4AEB56EC1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6E674-080F-4359-9669-07FAB198AFA9}"/>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8" name="Footer Placeholder 7">
            <a:extLst>
              <a:ext uri="{FF2B5EF4-FFF2-40B4-BE49-F238E27FC236}">
                <a16:creationId xmlns:a16="http://schemas.microsoft.com/office/drawing/2014/main" id="{9B926AF5-E4DB-49E4-A4F7-C99E75A3A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7D991-E363-461F-BF9F-51640048AA9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9204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733-9B5E-43E6-8017-561FA4A86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032ED-121F-4E5A-BA71-BCD9654E8BD6}"/>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4" name="Footer Placeholder 3">
            <a:extLst>
              <a:ext uri="{FF2B5EF4-FFF2-40B4-BE49-F238E27FC236}">
                <a16:creationId xmlns:a16="http://schemas.microsoft.com/office/drawing/2014/main" id="{92C5A415-356B-49A6-9FB7-43E564F95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F038-50B1-4416-8B54-4B3A5CA76EB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7933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24029-B13F-4370-A704-C9CF307C8C36}"/>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3" name="Footer Placeholder 2">
            <a:extLst>
              <a:ext uri="{FF2B5EF4-FFF2-40B4-BE49-F238E27FC236}">
                <a16:creationId xmlns:a16="http://schemas.microsoft.com/office/drawing/2014/main" id="{8D363EFD-7C05-40E3-907B-E6AD25882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1DBF9-E057-481A-924E-26C8D165594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6964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8F43-BC8C-45E8-8B73-1092ADE36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10127-EDE1-4B32-BA20-49DC1448A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93517-3269-4F5D-8561-811A84B80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7488C-9263-42CB-9B39-D05200C0244E}"/>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6" name="Footer Placeholder 5">
            <a:extLst>
              <a:ext uri="{FF2B5EF4-FFF2-40B4-BE49-F238E27FC236}">
                <a16:creationId xmlns:a16="http://schemas.microsoft.com/office/drawing/2014/main" id="{4D8FCBCA-5E72-4544-B4B7-4CB76368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024-2DF5-4599-916E-9B81A4DFA72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73029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F60-7106-4518-9B84-392B29C54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25654-77E8-4350-9609-3145B9C97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94FB1-524D-4DF5-A96B-08A9B663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06C30-7FBE-46D3-AD97-8A7C9E415CDE}"/>
              </a:ext>
            </a:extLst>
          </p:cNvPr>
          <p:cNvSpPr>
            <a:spLocks noGrp="1"/>
          </p:cNvSpPr>
          <p:nvPr>
            <p:ph type="dt" sz="half" idx="10"/>
          </p:nvPr>
        </p:nvSpPr>
        <p:spPr/>
        <p:txBody>
          <a:bodyPr/>
          <a:lstStyle/>
          <a:p>
            <a:fld id="{39CE9A55-8466-4423-922A-F9F7162EB64B}" type="datetimeFigureOut">
              <a:rPr lang="en-US" smtClean="0"/>
              <a:t>8/17/2020</a:t>
            </a:fld>
            <a:endParaRPr lang="en-US"/>
          </a:p>
        </p:txBody>
      </p:sp>
      <p:sp>
        <p:nvSpPr>
          <p:cNvPr id="6" name="Footer Placeholder 5">
            <a:extLst>
              <a:ext uri="{FF2B5EF4-FFF2-40B4-BE49-F238E27FC236}">
                <a16:creationId xmlns:a16="http://schemas.microsoft.com/office/drawing/2014/main" id="{0CC0CC6E-78C7-4071-AF91-058BA8017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EFDE3-BBFC-43B6-BBE1-3D10BC50E2EA}"/>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512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43972-8083-428B-AB4F-56FD24D7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E8CDA-4ED8-403F-9E30-78B3BB17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C0E2-15CB-48BC-8DD1-B256512F7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9A55-8466-4423-922A-F9F7162EB64B}" type="datetimeFigureOut">
              <a:rPr lang="en-US" smtClean="0"/>
              <a:t>8/17/2020</a:t>
            </a:fld>
            <a:endParaRPr lang="en-US"/>
          </a:p>
        </p:txBody>
      </p:sp>
      <p:sp>
        <p:nvSpPr>
          <p:cNvPr id="5" name="Footer Placeholder 4">
            <a:extLst>
              <a:ext uri="{FF2B5EF4-FFF2-40B4-BE49-F238E27FC236}">
                <a16:creationId xmlns:a16="http://schemas.microsoft.com/office/drawing/2014/main" id="{35B00CD8-8EA4-446E-B2EB-B7D470D8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88925-09F4-4AA2-BE77-59082FD94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82098-2317-4B16-A056-9B0A5B196BC4}" type="slidenum">
              <a:rPr lang="en-US" smtClean="0"/>
              <a:t>‹#›</a:t>
            </a:fld>
            <a:endParaRPr lang="en-US"/>
          </a:p>
        </p:txBody>
      </p:sp>
    </p:spTree>
    <p:extLst>
      <p:ext uri="{BB962C8B-B14F-4D97-AF65-F5344CB8AC3E}">
        <p14:creationId xmlns:p14="http://schemas.microsoft.com/office/powerpoint/2010/main" val="109450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431594"/>
            <a:ext cx="9787003" cy="2387600"/>
          </a:xfrm>
        </p:spPr>
        <p:txBody>
          <a:bodyPr>
            <a:normAutofit/>
          </a:bodyPr>
          <a:lstStyle/>
          <a:p>
            <a:r>
              <a:rPr lang="en-US" sz="4800" dirty="0">
                <a:latin typeface="Arial Nova Light" panose="020B0304020202020204" pitchFamily="34" charset="0"/>
              </a:rPr>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2994530"/>
            <a:ext cx="9144000" cy="2686929"/>
          </a:xfrm>
        </p:spPr>
        <p:txBody>
          <a:bodyPr>
            <a:normAutofit/>
          </a:bodyPr>
          <a:lstStyle/>
          <a:p>
            <a:endParaRPr lang="en-US" dirty="0">
              <a:latin typeface="Arial Nova Light" panose="020B0304020202020204" pitchFamily="34" charset="0"/>
            </a:endParaRPr>
          </a:p>
          <a:p>
            <a:r>
              <a:rPr lang="en-US" dirty="0">
                <a:latin typeface="Arial Nova Light" panose="020B0304020202020204" pitchFamily="34" charset="0"/>
              </a:rPr>
              <a:t>Augustin Hennings</a:t>
            </a:r>
          </a:p>
          <a:p>
            <a:r>
              <a:rPr lang="en-US" dirty="0">
                <a:solidFill>
                  <a:srgbClr val="ED8036"/>
                </a:solidFill>
                <a:latin typeface="Arial Nova Light" panose="020B0304020202020204" pitchFamily="34" charset="0"/>
              </a:rPr>
              <a:t>Dunsmoor</a:t>
            </a:r>
            <a:r>
              <a:rPr lang="en-US" dirty="0">
                <a:latin typeface="Arial Nova Light" panose="020B0304020202020204" pitchFamily="34" charset="0"/>
              </a:rPr>
              <a:t> &amp; </a:t>
            </a:r>
            <a:r>
              <a:rPr lang="en-US" dirty="0">
                <a:solidFill>
                  <a:srgbClr val="6D9A44"/>
                </a:solidFill>
                <a:latin typeface="Arial Nova Light" panose="020B0304020202020204" pitchFamily="34" charset="0"/>
              </a:rPr>
              <a:t>Lewis-Peacock</a:t>
            </a:r>
            <a:r>
              <a:rPr lang="en-US" dirty="0">
                <a:latin typeface="Arial Nova Light" panose="020B0304020202020204" pitchFamily="34" charset="0"/>
              </a:rPr>
              <a:t> Labs</a:t>
            </a:r>
          </a:p>
          <a:p>
            <a:endParaRPr lang="en-US" dirty="0">
              <a:latin typeface="Arial Nova Light" panose="020B0304020202020204" pitchFamily="34" charset="0"/>
            </a:endParaRPr>
          </a:p>
          <a:p>
            <a:r>
              <a:rPr lang="en-US" dirty="0">
                <a:latin typeface="Arial Nova Light" panose="020B0304020202020204" pitchFamily="34" charset="0"/>
              </a:rPr>
              <a:t>DAAMM 2020</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2"/>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3"/>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7576A5-F9D2-3D46-86BC-D34CCF09EAEF}"/>
              </a:ext>
            </a:extLst>
          </p:cNvPr>
          <p:cNvGrpSpPr/>
          <p:nvPr/>
        </p:nvGrpSpPr>
        <p:grpSpPr>
          <a:xfrm>
            <a:off x="3252375" y="1375076"/>
            <a:ext cx="6547607" cy="4583142"/>
            <a:chOff x="3252375" y="1542716"/>
            <a:chExt cx="6547607" cy="4583142"/>
          </a:xfrm>
        </p:grpSpPr>
        <p:pic>
          <p:nvPicPr>
            <p:cNvPr id="5" name="Picture 4">
              <a:extLst>
                <a:ext uri="{FF2B5EF4-FFF2-40B4-BE49-F238E27FC236}">
                  <a16:creationId xmlns:a16="http://schemas.microsoft.com/office/drawing/2014/main" id="{94E16EF8-B9F1-884C-969C-190B231A6958}"/>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11902" b="10903"/>
            <a:stretch/>
          </p:blipFill>
          <p:spPr>
            <a:xfrm>
              <a:off x="3401297" y="1542716"/>
              <a:ext cx="6398685" cy="4452895"/>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793001" y="1089762"/>
            <a:ext cx="1732910" cy="369332"/>
          </a:xfrm>
          <a:prstGeom prst="rect">
            <a:avLst/>
          </a:prstGeom>
          <a:noFill/>
        </p:spPr>
        <p:txBody>
          <a:bodyPr wrap="none" rtlCol="0">
            <a:spAutoFit/>
          </a:bodyPr>
          <a:lstStyle/>
          <a:p>
            <a:r>
              <a:rPr lang="en-US" dirty="0">
                <a:latin typeface="Arial Nova Light" panose="020B0304020202020204" pitchFamily="34" charset="0"/>
              </a:rPr>
              <a:t>Healthy - dACC</a:t>
            </a:r>
          </a:p>
        </p:txBody>
      </p:sp>
      <p:sp>
        <p:nvSpPr>
          <p:cNvPr id="48" name="TextBox 47">
            <a:extLst>
              <a:ext uri="{FF2B5EF4-FFF2-40B4-BE49-F238E27FC236}">
                <a16:creationId xmlns:a16="http://schemas.microsoft.com/office/drawing/2014/main" id="{7138286B-31AF-4E4F-90CF-E406FEDE76A7}"/>
              </a:ext>
            </a:extLst>
          </p:cNvPr>
          <p:cNvSpPr txBox="1"/>
          <p:nvPr/>
        </p:nvSpPr>
        <p:spPr>
          <a:xfrm>
            <a:off x="9229912" y="3292772"/>
            <a:ext cx="2163990" cy="369332"/>
          </a:xfrm>
          <a:prstGeom prst="rect">
            <a:avLst/>
          </a:prstGeom>
          <a:noFill/>
        </p:spPr>
        <p:txBody>
          <a:bodyPr wrap="none" rtlCol="0">
            <a:spAutoFit/>
          </a:bodyPr>
          <a:lstStyle/>
          <a:p>
            <a:r>
              <a:rPr lang="en-US" dirty="0">
                <a:latin typeface="Arial Nova Light" panose="020B0304020202020204" pitchFamily="34" charset="0"/>
              </a:rPr>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612653" y="4427779"/>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87110" y="5884885"/>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7" name="Rectangle 6">
            <a:extLst>
              <a:ext uri="{FF2B5EF4-FFF2-40B4-BE49-F238E27FC236}">
                <a16:creationId xmlns:a16="http://schemas.microsoft.com/office/drawing/2014/main" id="{6063CA12-CCF6-7C44-80FA-99640A737506}"/>
              </a:ext>
            </a:extLst>
          </p:cNvPr>
          <p:cNvSpPr/>
          <p:nvPr/>
        </p:nvSpPr>
        <p:spPr>
          <a:xfrm rot="2699520">
            <a:off x="2938260" y="4698852"/>
            <a:ext cx="3166147" cy="52514"/>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TextBox 18">
            <a:extLst>
              <a:ext uri="{FF2B5EF4-FFF2-40B4-BE49-F238E27FC236}">
                <a16:creationId xmlns:a16="http://schemas.microsoft.com/office/drawing/2014/main" id="{F0B95C50-E126-4170-A2F1-F4B1F74EB43C}"/>
              </a:ext>
            </a:extLst>
          </p:cNvPr>
          <p:cNvSpPr txBox="1"/>
          <p:nvPr/>
        </p:nvSpPr>
        <p:spPr>
          <a:xfrm>
            <a:off x="165139" y="185960"/>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446" y="1110530"/>
            <a:ext cx="6822621" cy="5458097"/>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429082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729887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7771287" y="1481360"/>
            <a:ext cx="1382483"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EDD0D78-B847-48E0-A9AC-ECD664B4E974}"/>
              </a:ext>
            </a:extLst>
          </p:cNvPr>
          <p:cNvSpPr txBox="1"/>
          <p:nvPr/>
        </p:nvSpPr>
        <p:spPr>
          <a:xfrm>
            <a:off x="5877362" y="2165551"/>
            <a:ext cx="545209"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467EB56-7FCE-4B40-86F0-A4CDF7F8D2EF}"/>
              </a:ext>
            </a:extLst>
          </p:cNvPr>
          <p:cNvCxnSpPr>
            <a:cxnSpLocks/>
          </p:cNvCxnSpPr>
          <p:nvPr/>
        </p:nvCxnSpPr>
        <p:spPr>
          <a:xfrm>
            <a:off x="4591975" y="1918606"/>
            <a:ext cx="3008051" cy="1238251"/>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B17818-4F35-429F-A052-FE32FEAFE15E}"/>
              </a:ext>
            </a:extLst>
          </p:cNvPr>
          <p:cNvCxnSpPr>
            <a:cxnSpLocks/>
          </p:cNvCxnSpPr>
          <p:nvPr/>
        </p:nvCxnSpPr>
        <p:spPr>
          <a:xfrm flipV="1">
            <a:off x="5448300" y="2890156"/>
            <a:ext cx="3014228" cy="707573"/>
          </a:xfrm>
          <a:prstGeom prst="line">
            <a:avLst/>
          </a:prstGeom>
          <a:ln w="19050">
            <a:solidFill>
              <a:srgbClr val="3A7F58"/>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2AC625-902C-45A1-80A4-BE4FC69E3584}"/>
              </a:ext>
            </a:extLst>
          </p:cNvPr>
          <p:cNvSpPr txBox="1"/>
          <p:nvPr/>
        </p:nvSpPr>
        <p:spPr>
          <a:xfrm>
            <a:off x="6512725" y="2855540"/>
            <a:ext cx="579318"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EC5B2C1-D265-40E7-8673-EC16CB8348AD}"/>
              </a:ext>
            </a:extLst>
          </p:cNvPr>
          <p:cNvSpPr/>
          <p:nvPr/>
        </p:nvSpPr>
        <p:spPr>
          <a:xfrm>
            <a:off x="4166234" y="1638301"/>
            <a:ext cx="82420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1A5142B-0309-40F2-A5DE-DA35364CA699}"/>
              </a:ext>
            </a:extLst>
          </p:cNvPr>
          <p:cNvSpPr/>
          <p:nvPr/>
        </p:nvSpPr>
        <p:spPr>
          <a:xfrm>
            <a:off x="5004079" y="1638301"/>
            <a:ext cx="873283"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A77830-12A0-4916-A069-649A0A04EAC3}"/>
              </a:ext>
            </a:extLst>
          </p:cNvPr>
          <p:cNvSpPr/>
          <p:nvPr/>
        </p:nvSpPr>
        <p:spPr>
          <a:xfrm>
            <a:off x="6411954" y="1710940"/>
            <a:ext cx="71565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75D45E-068D-4BA5-9043-6317F2D42D0D}"/>
              </a:ext>
            </a:extLst>
          </p:cNvPr>
          <p:cNvSpPr/>
          <p:nvPr/>
        </p:nvSpPr>
        <p:spPr>
          <a:xfrm>
            <a:off x="7127613" y="1683727"/>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FB3315-A15A-4091-A155-0C89B4F6F64A}"/>
              </a:ext>
            </a:extLst>
          </p:cNvPr>
          <p:cNvSpPr/>
          <p:nvPr/>
        </p:nvSpPr>
        <p:spPr>
          <a:xfrm>
            <a:off x="8025767" y="1638301"/>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C1FD59-C98E-431F-A8A5-62051C28CA17}"/>
              </a:ext>
            </a:extLst>
          </p:cNvPr>
          <p:cNvSpPr txBox="1"/>
          <p:nvPr/>
        </p:nvSpPr>
        <p:spPr>
          <a:xfrm>
            <a:off x="5240324" y="769724"/>
            <a:ext cx="1819283"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Healthy</a:t>
            </a:r>
            <a:endParaRPr lang="en-US" sz="2000" baseline="-25000" dirty="0">
              <a:latin typeface="Arial Nova Light" panose="020B03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83FA882-A0CE-4505-A63F-0385181C85F7}"/>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6800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5" grpId="0" animBg="1"/>
      <p:bldP spid="41"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9459"/>
            <a:ext cx="5856747" cy="4685398"/>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1617983"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4180170" y="164066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4787918" y="1514019"/>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pic>
        <p:nvPicPr>
          <p:cNvPr id="3" name="Picture 2" descr="A close up of a logo&#10;&#10;Description automatically generated">
            <a:extLst>
              <a:ext uri="{FF2B5EF4-FFF2-40B4-BE49-F238E27FC236}">
                <a16:creationId xmlns:a16="http://schemas.microsoft.com/office/drawing/2014/main" id="{96D230F5-6BEF-403C-930C-E797784ED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09459"/>
            <a:ext cx="5856747" cy="4685398"/>
          </a:xfrm>
          <a:prstGeom prst="rect">
            <a:avLst/>
          </a:prstGeom>
        </p:spPr>
      </p:pic>
      <p:sp>
        <p:nvSpPr>
          <p:cNvPr id="4" name="TextBox 3">
            <a:extLst>
              <a:ext uri="{FF2B5EF4-FFF2-40B4-BE49-F238E27FC236}">
                <a16:creationId xmlns:a16="http://schemas.microsoft.com/office/drawing/2014/main" id="{F47535B3-EB0D-49C0-A450-D33978DA85A8}"/>
              </a:ext>
            </a:extLst>
          </p:cNvPr>
          <p:cNvSpPr txBox="1"/>
          <p:nvPr/>
        </p:nvSpPr>
        <p:spPr>
          <a:xfrm>
            <a:off x="7708540"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CDD742-B282-49B1-84C1-8BCAED5AB228}"/>
              </a:ext>
            </a:extLst>
          </p:cNvPr>
          <p:cNvSpPr txBox="1"/>
          <p:nvPr/>
        </p:nvSpPr>
        <p:spPr>
          <a:xfrm>
            <a:off x="8407020" y="1540602"/>
            <a:ext cx="602305"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5FD63AA2-29B0-4823-AF3A-392D0287EAD4}"/>
              </a:ext>
            </a:extLst>
          </p:cNvPr>
          <p:cNvCxnSpPr>
            <a:cxnSpLocks/>
          </p:cNvCxnSpPr>
          <p:nvPr/>
        </p:nvCxnSpPr>
        <p:spPr>
          <a:xfrm>
            <a:off x="8009692" y="2016721"/>
            <a:ext cx="2564325" cy="427122"/>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94C572-6C8B-4C5C-B2BF-E2DD4B5527F7}"/>
              </a:ext>
            </a:extLst>
          </p:cNvPr>
          <p:cNvSpPr txBox="1"/>
          <p:nvPr/>
        </p:nvSpPr>
        <p:spPr>
          <a:xfrm>
            <a:off x="9577578" y="1540602"/>
            <a:ext cx="602305" cy="502702"/>
          </a:xfrm>
          <a:prstGeom prst="rect">
            <a:avLst/>
          </a:prstGeom>
          <a:noFill/>
        </p:spPr>
        <p:txBody>
          <a:bodyPr wrap="square" rtlCol="0">
            <a:spAutoFit/>
          </a:bodyPr>
          <a:lstStyle/>
          <a:p>
            <a:pPr algn="ctr"/>
            <a:r>
              <a:rPr lang="en-US" sz="4000" baseline="-25000" dirty="0">
                <a:solidFill>
                  <a:srgbClr val="A9A9A9"/>
                </a:solidFill>
                <a:latin typeface="Arial Nova Light" panose="020B03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CE7BD9F2-95AC-4A1E-8438-2D797B2F39C4}"/>
              </a:ext>
            </a:extLst>
          </p:cNvPr>
          <p:cNvSpPr/>
          <p:nvPr/>
        </p:nvSpPr>
        <p:spPr>
          <a:xfrm>
            <a:off x="7708540" y="1752599"/>
            <a:ext cx="602304"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8FF6C1-F405-4D7C-AB83-3F56F9DCAB84}"/>
              </a:ext>
            </a:extLst>
          </p:cNvPr>
          <p:cNvSpPr/>
          <p:nvPr/>
        </p:nvSpPr>
        <p:spPr>
          <a:xfrm>
            <a:off x="8302935" y="1667882"/>
            <a:ext cx="797521"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55C70C-EFFB-4112-801A-BCC4F0DCBE6E}"/>
              </a:ext>
            </a:extLst>
          </p:cNvPr>
          <p:cNvSpPr/>
          <p:nvPr/>
        </p:nvSpPr>
        <p:spPr>
          <a:xfrm>
            <a:off x="9451159" y="1752599"/>
            <a:ext cx="2256427" cy="3173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602C16-F58C-43EB-9B94-7556016DCB64}"/>
              </a:ext>
            </a:extLst>
          </p:cNvPr>
          <p:cNvSpPr txBox="1"/>
          <p:nvPr/>
        </p:nvSpPr>
        <p:spPr>
          <a:xfrm>
            <a:off x="2280976" y="977178"/>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B91926-355B-4ACB-8E3A-209A8694290E}"/>
              </a:ext>
            </a:extLst>
          </p:cNvPr>
          <p:cNvSpPr txBox="1"/>
          <p:nvPr/>
        </p:nvSpPr>
        <p:spPr>
          <a:xfrm>
            <a:off x="8407020" y="976304"/>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5C12C79-4A78-4240-B93E-00EB13E0A0CF}"/>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31792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B02C9319-9FE2-4C94-990C-9FB24F4C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89" y="1183075"/>
            <a:ext cx="6100619" cy="5222130"/>
          </a:xfrm>
          <a:prstGeom prst="rect">
            <a:avLst/>
          </a:prstGeom>
        </p:spPr>
      </p:pic>
      <p:sp>
        <p:nvSpPr>
          <p:cNvPr id="7" name="TextBox 6">
            <a:extLst>
              <a:ext uri="{FF2B5EF4-FFF2-40B4-BE49-F238E27FC236}">
                <a16:creationId xmlns:a16="http://schemas.microsoft.com/office/drawing/2014/main" id="{C314F80B-7B3A-470B-AE58-D1A1872AB118}"/>
              </a:ext>
            </a:extLst>
          </p:cNvPr>
          <p:cNvSpPr txBox="1"/>
          <p:nvPr/>
        </p:nvSpPr>
        <p:spPr>
          <a:xfrm>
            <a:off x="267854" y="337128"/>
            <a:ext cx="8857673"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Fear and extinction processes depend on wider circuit</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Amygdala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 output controls fear expression</a:t>
            </a:r>
          </a:p>
        </p:txBody>
      </p:sp>
      <p:sp>
        <p:nvSpPr>
          <p:cNvPr id="11" name="TextBox 10">
            <a:extLst>
              <a:ext uri="{FF2B5EF4-FFF2-40B4-BE49-F238E27FC236}">
                <a16:creationId xmlns:a16="http://schemas.microsoft.com/office/drawing/2014/main" id="{F82CA69F-26D2-4B68-9D8F-B0F019904AB2}"/>
              </a:ext>
            </a:extLst>
          </p:cNvPr>
          <p:cNvSpPr txBox="1"/>
          <p:nvPr/>
        </p:nvSpPr>
        <p:spPr>
          <a:xfrm>
            <a:off x="660905" y="3136612"/>
            <a:ext cx="3834639" cy="584775"/>
          </a:xfrm>
          <a:prstGeom prst="rect">
            <a:avLst/>
          </a:prstGeom>
          <a:noFill/>
        </p:spPr>
        <p:txBody>
          <a:bodyPr wrap="none" rtlCol="0">
            <a:spAutoFit/>
          </a:bodyPr>
          <a:lstStyle/>
          <a:p>
            <a:pPr algn="ctr"/>
            <a:r>
              <a:rPr lang="en-US" sz="2000" dirty="0">
                <a:solidFill>
                  <a:srgbClr val="3A7F58"/>
                </a:solidFill>
                <a:latin typeface="Arial Nova Light" panose="020B0304020202020204" pitchFamily="34" charset="0"/>
              </a:rPr>
              <a:t>Extinction CS+ </a:t>
            </a:r>
            <a:r>
              <a:rPr lang="en-US" sz="3200" dirty="0">
                <a:latin typeface="Arial Nova Light" panose="020B0304020202020204" pitchFamily="34" charset="0"/>
              </a:rPr>
              <a:t>-</a:t>
            </a:r>
            <a:r>
              <a:rPr lang="en-US" sz="2000" dirty="0">
                <a:solidFill>
                  <a:srgbClr val="3A7F58"/>
                </a:solidFill>
                <a:latin typeface="Arial Nova Light" panose="020B0304020202020204" pitchFamily="34" charset="0"/>
              </a:rPr>
              <a:t> </a:t>
            </a:r>
            <a:r>
              <a:rPr lang="en-US" sz="2000" dirty="0">
                <a:solidFill>
                  <a:srgbClr val="7A117A"/>
                </a:solidFill>
                <a:latin typeface="Arial Nova Light" panose="020B0304020202020204" pitchFamily="34" charset="0"/>
              </a:rPr>
              <a:t>Acquisition CS+</a:t>
            </a:r>
            <a:endParaRPr lang="en-US" sz="2000" dirty="0">
              <a:solidFill>
                <a:srgbClr val="3A7F58"/>
              </a:solidFill>
              <a:latin typeface="Arial Nova Light" panose="020B0304020202020204" pitchFamily="34" charset="0"/>
            </a:endParaRPr>
          </a:p>
        </p:txBody>
      </p:sp>
      <p:sp>
        <p:nvSpPr>
          <p:cNvPr id="13" name="TextBox 12">
            <a:extLst>
              <a:ext uri="{FF2B5EF4-FFF2-40B4-BE49-F238E27FC236}">
                <a16:creationId xmlns:a16="http://schemas.microsoft.com/office/drawing/2014/main" id="{3A2FB7AD-0A04-4D45-B3BE-8A612CAAFF33}"/>
              </a:ext>
            </a:extLst>
          </p:cNvPr>
          <p:cNvSpPr txBox="1"/>
          <p:nvPr/>
        </p:nvSpPr>
        <p:spPr>
          <a:xfrm>
            <a:off x="436668" y="2674947"/>
            <a:ext cx="4283114"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Functional connectivity (</a:t>
            </a:r>
            <a:r>
              <a:rPr lang="en-US" sz="2400" dirty="0" err="1">
                <a:latin typeface="Arial Nova Light" panose="020B0304020202020204" pitchFamily="34" charset="0"/>
                <a:cs typeface="Arial" panose="020B0604020202020204" pitchFamily="34" charset="0"/>
              </a:rPr>
              <a:t>gPPI</a:t>
            </a:r>
            <a:r>
              <a:rPr lang="en-US" sz="2400" dirty="0">
                <a:latin typeface="Arial Nova Light" panose="020B03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1149A739-4341-4C47-851E-05AA1F467407}"/>
              </a:ext>
            </a:extLst>
          </p:cNvPr>
          <p:cNvSpPr txBox="1"/>
          <p:nvPr/>
        </p:nvSpPr>
        <p:spPr>
          <a:xfrm>
            <a:off x="8523223" y="1506739"/>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B26CF41-0DE9-44CD-B9E6-551B24219216}"/>
              </a:ext>
            </a:extLst>
          </p:cNvPr>
          <p:cNvSpPr txBox="1"/>
          <p:nvPr/>
        </p:nvSpPr>
        <p:spPr>
          <a:xfrm>
            <a:off x="10463830" y="5427383"/>
            <a:ext cx="1673842" cy="338554"/>
          </a:xfrm>
          <a:prstGeom prst="rect">
            <a:avLst/>
          </a:prstGeom>
          <a:noFill/>
        </p:spPr>
        <p:txBody>
          <a:bodyPr wrap="square" rtlCol="0">
            <a:spAutoFit/>
          </a:bodyPr>
          <a:lstStyle/>
          <a:p>
            <a:pPr algn="ctr"/>
            <a:r>
              <a:rPr lang="en-US" sz="1600" dirty="0">
                <a:latin typeface="Arial Nova Light" panose="020B0304020202020204" pitchFamily="34" charset="0"/>
                <a:cs typeface="Arial" panose="020B0604020202020204" pitchFamily="34" charset="0"/>
              </a:rPr>
              <a:t>Mean +/- 95% CI</a:t>
            </a:r>
          </a:p>
        </p:txBody>
      </p:sp>
      <p:cxnSp>
        <p:nvCxnSpPr>
          <p:cNvPr id="18" name="Straight Connector 17">
            <a:extLst>
              <a:ext uri="{FF2B5EF4-FFF2-40B4-BE49-F238E27FC236}">
                <a16:creationId xmlns:a16="http://schemas.microsoft.com/office/drawing/2014/main" id="{DC6824AD-8729-4EA6-B3D8-228B3E27D10C}"/>
              </a:ext>
            </a:extLst>
          </p:cNvPr>
          <p:cNvCxnSpPr>
            <a:cxnSpLocks/>
          </p:cNvCxnSpPr>
          <p:nvPr/>
        </p:nvCxnSpPr>
        <p:spPr>
          <a:xfrm flipV="1">
            <a:off x="6453365" y="1898073"/>
            <a:ext cx="2371010" cy="1396192"/>
          </a:xfrm>
          <a:prstGeom prst="line">
            <a:avLst/>
          </a:prstGeom>
          <a:ln w="19050">
            <a:solidFill>
              <a:srgbClr val="4879A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DC7748-8CC8-4BBC-B169-2CA175E29F87}"/>
              </a:ext>
            </a:extLst>
          </p:cNvPr>
          <p:cNvSpPr txBox="1"/>
          <p:nvPr/>
        </p:nvSpPr>
        <p:spPr>
          <a:xfrm>
            <a:off x="7449494" y="219946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A9FB686-0A3D-49A2-813A-33D4A1C624CA}"/>
              </a:ext>
            </a:extLst>
          </p:cNvPr>
          <p:cNvSpPr/>
          <p:nvPr/>
        </p:nvSpPr>
        <p:spPr>
          <a:xfrm>
            <a:off x="8128544" y="1613875"/>
            <a:ext cx="2327564" cy="3177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C6224-4890-494F-962C-498CFDF7DFCB}"/>
              </a:ext>
            </a:extLst>
          </p:cNvPr>
          <p:cNvSpPr txBox="1"/>
          <p:nvPr/>
        </p:nvSpPr>
        <p:spPr>
          <a:xfrm>
            <a:off x="10463830" y="5771919"/>
            <a:ext cx="2012391" cy="646331"/>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B4B3FE8-DACB-4A49-AD43-6E2D6449F241}"/>
              </a:ext>
            </a:extLst>
          </p:cNvPr>
          <p:cNvGrpSpPr/>
          <p:nvPr/>
        </p:nvGrpSpPr>
        <p:grpSpPr>
          <a:xfrm>
            <a:off x="5850134" y="2395830"/>
            <a:ext cx="2057638" cy="3280295"/>
            <a:chOff x="5850134" y="2546453"/>
            <a:chExt cx="2057638" cy="3129672"/>
          </a:xfrm>
        </p:grpSpPr>
        <p:sp>
          <p:nvSpPr>
            <p:cNvPr id="14" name="Rectangle 13">
              <a:extLst>
                <a:ext uri="{FF2B5EF4-FFF2-40B4-BE49-F238E27FC236}">
                  <a16:creationId xmlns:a16="http://schemas.microsoft.com/office/drawing/2014/main" id="{AC648FE6-D19E-4494-934B-EE24619430A6}"/>
                </a:ext>
              </a:extLst>
            </p:cNvPr>
            <p:cNvSpPr/>
            <p:nvPr/>
          </p:nvSpPr>
          <p:spPr>
            <a:xfrm>
              <a:off x="5890222" y="2546453"/>
              <a:ext cx="2017550"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E1481-89E8-4AC2-9726-67AA8FE18C1B}"/>
                </a:ext>
              </a:extLst>
            </p:cNvPr>
            <p:cNvSpPr/>
            <p:nvPr/>
          </p:nvSpPr>
          <p:spPr>
            <a:xfrm>
              <a:off x="5850134" y="3563736"/>
              <a:ext cx="1587092"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25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21"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5" y="698065"/>
            <a:ext cx="5003284"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62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F0A65F-5018-41EA-95DE-4E72EB0855C4}"/>
              </a:ext>
            </a:extLst>
          </p:cNvPr>
          <p:cNvPicPr>
            <a:picLocks noChangeAspect="1"/>
          </p:cNvPicPr>
          <p:nvPr/>
        </p:nvPicPr>
        <p:blipFill>
          <a:blip r:embed="rId2"/>
          <a:stretch>
            <a:fillRect/>
          </a:stretch>
        </p:blipFill>
        <p:spPr>
          <a:xfrm>
            <a:off x="2796157" y="600465"/>
            <a:ext cx="3251459" cy="1005560"/>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476910F-65FA-464D-A721-AD7C8F1CA852}"/>
              </a:ext>
            </a:extLst>
          </p:cNvPr>
          <p:cNvPicPr>
            <a:picLocks noChangeAspect="1"/>
          </p:cNvPicPr>
          <p:nvPr/>
        </p:nvPicPr>
        <p:blipFill>
          <a:blip r:embed="rId3"/>
          <a:stretch>
            <a:fillRect/>
          </a:stretch>
        </p:blipFill>
        <p:spPr>
          <a:xfrm>
            <a:off x="6415243" y="390735"/>
            <a:ext cx="1943568" cy="1604434"/>
          </a:xfrm>
          <a:prstGeom prst="rect">
            <a:avLst/>
          </a:prstGeom>
        </p:spPr>
      </p:pic>
      <p:pic>
        <p:nvPicPr>
          <p:cNvPr id="2050" name="Picture 2">
            <a:extLst>
              <a:ext uri="{FF2B5EF4-FFF2-40B4-BE49-F238E27FC236}">
                <a16:creationId xmlns:a16="http://schemas.microsoft.com/office/drawing/2014/main" id="{94AEE9C4-29B4-4B4E-B911-0ADA742B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072" y="449119"/>
            <a:ext cx="1156317" cy="14846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CDE7E0-C9D8-480B-8998-7C771651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98" y="2509630"/>
            <a:ext cx="5690237" cy="3245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ain Stores Trivial Memories, Just in Case - The New York ...">
            <a:extLst>
              <a:ext uri="{FF2B5EF4-FFF2-40B4-BE49-F238E27FC236}">
                <a16:creationId xmlns:a16="http://schemas.microsoft.com/office/drawing/2014/main" id="{CE55D66F-B4BC-4026-A220-CDF2ACEEC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54" y="393941"/>
            <a:ext cx="2396573" cy="1595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DA8677-844B-48FE-A555-74CB3418C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93" y="2480393"/>
            <a:ext cx="4365816" cy="3274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3D71B0A-EC17-4062-BAED-4603C58E5448}"/>
              </a:ext>
            </a:extLst>
          </p:cNvPr>
          <p:cNvSpPr/>
          <p:nvPr/>
        </p:nvSpPr>
        <p:spPr>
          <a:xfrm>
            <a:off x="201213" y="6061533"/>
            <a:ext cx="3430747" cy="369332"/>
          </a:xfrm>
          <a:prstGeom prst="rect">
            <a:avLst/>
          </a:prstGeom>
        </p:spPr>
        <p:txBody>
          <a:bodyPr wrap="none">
            <a:spAutoFit/>
          </a:bodyPr>
          <a:lstStyle/>
          <a:p>
            <a:r>
              <a:rPr lang="en-US" dirty="0">
                <a:latin typeface="Arial Nova Light" panose="020B0304020202020204" pitchFamily="34" charset="0"/>
                <a:ea typeface="Calibri" panose="020F0502020204030204" pitchFamily="34" charset="0"/>
              </a:rPr>
              <a:t>NIH R00MH106719 - Dunsmoor</a:t>
            </a:r>
            <a:endParaRPr lang="en-US" dirty="0">
              <a:latin typeface="Arial Nova Light" panose="020B0304020202020204" pitchFamily="34" charset="0"/>
            </a:endParaRPr>
          </a:p>
        </p:txBody>
      </p:sp>
      <p:sp>
        <p:nvSpPr>
          <p:cNvPr id="8" name="Rectangle 7">
            <a:extLst>
              <a:ext uri="{FF2B5EF4-FFF2-40B4-BE49-F238E27FC236}">
                <a16:creationId xmlns:a16="http://schemas.microsoft.com/office/drawing/2014/main" id="{19D0747B-1742-4B50-B11D-C73EFC902492}"/>
              </a:ext>
            </a:extLst>
          </p:cNvPr>
          <p:cNvSpPr/>
          <p:nvPr/>
        </p:nvSpPr>
        <p:spPr>
          <a:xfrm>
            <a:off x="214853" y="6368311"/>
            <a:ext cx="5386154" cy="369332"/>
          </a:xfrm>
          <a:prstGeom prst="rect">
            <a:avLst/>
          </a:prstGeom>
        </p:spPr>
        <p:txBody>
          <a:bodyPr wrap="none">
            <a:spAutoFit/>
          </a:bodyPr>
          <a:lstStyle/>
          <a:p>
            <a:r>
              <a:rPr lang="en-US" dirty="0">
                <a:latin typeface="Arial Nova Light" panose="020B0304020202020204" pitchFamily="34" charset="0"/>
              </a:rPr>
              <a:t>CNS Summer Fellowship, F31MH124360 - Hennings</a:t>
            </a:r>
          </a:p>
        </p:txBody>
      </p:sp>
    </p:spTree>
    <p:extLst>
      <p:ext uri="{BB962C8B-B14F-4D97-AF65-F5344CB8AC3E}">
        <p14:creationId xmlns:p14="http://schemas.microsoft.com/office/powerpoint/2010/main" val="29494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7C2BBB3-0E63-4BC0-B711-D979C09F3853}"/>
              </a:ext>
            </a:extLst>
          </p:cNvPr>
          <p:cNvPicPr>
            <a:picLocks noChangeAspect="1"/>
          </p:cNvPicPr>
          <p:nvPr/>
        </p:nvPicPr>
        <p:blipFill rotWithShape="1">
          <a:blip r:embed="rId2">
            <a:extLst>
              <a:ext uri="{28A0092B-C50C-407E-A947-70E740481C1C}">
                <a14:useLocalDpi xmlns:a14="http://schemas.microsoft.com/office/drawing/2010/main" val="0"/>
              </a:ext>
            </a:extLst>
          </a:blip>
          <a:srcRect b="8978"/>
          <a:stretch/>
        </p:blipFill>
        <p:spPr>
          <a:xfrm>
            <a:off x="3595580" y="1488115"/>
            <a:ext cx="5000839" cy="4551841"/>
          </a:xfrm>
          <a:prstGeom prst="rect">
            <a:avLst/>
          </a:prstGeom>
        </p:spPr>
      </p:pic>
      <p:sp>
        <p:nvSpPr>
          <p:cNvPr id="4" name="Content Placeholder 2">
            <a:extLst>
              <a:ext uri="{FF2B5EF4-FFF2-40B4-BE49-F238E27FC236}">
                <a16:creationId xmlns:a16="http://schemas.microsoft.com/office/drawing/2014/main" id="{B4F5A1E5-CB56-453A-8C89-8F500B069980}"/>
              </a:ext>
            </a:extLst>
          </p:cNvPr>
          <p:cNvSpPr txBox="1">
            <a:spLocks/>
          </p:cNvSpPr>
          <p:nvPr/>
        </p:nvSpPr>
        <p:spPr>
          <a:xfrm>
            <a:off x="838200" y="749891"/>
            <a:ext cx="10515600" cy="433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Arial Nova Light" panose="020B0304020202020204" pitchFamily="34" charset="0"/>
              </a:rPr>
              <a:t>Brainnetome</a:t>
            </a:r>
            <a:r>
              <a:rPr lang="en-US" dirty="0">
                <a:latin typeface="Arial Nova Light" panose="020B0304020202020204" pitchFamily="34" charset="0"/>
              </a:rPr>
              <a:t> atlas – fine grained parcellation of cortex</a:t>
            </a:r>
          </a:p>
          <a:p>
            <a:pPr marL="0" indent="0" algn="ctr">
              <a:buNone/>
            </a:pPr>
            <a:r>
              <a:rPr lang="en-US" dirty="0">
                <a:latin typeface="Arial Nova Light" panose="020B0304020202020204" pitchFamily="34" charset="0"/>
              </a:rPr>
              <a:t>11 bilateral ROIs from frontal &amp; limbic lobes, along the midline</a:t>
            </a:r>
          </a:p>
        </p:txBody>
      </p:sp>
    </p:spTree>
    <p:extLst>
      <p:ext uri="{BB962C8B-B14F-4D97-AF65-F5344CB8AC3E}">
        <p14:creationId xmlns:p14="http://schemas.microsoft.com/office/powerpoint/2010/main" val="362258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8657494B-B7FF-42A7-ACCD-39EE1426F8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84100" y="1219293"/>
            <a:ext cx="4205085" cy="4205085"/>
          </a:xfrm>
        </p:spPr>
      </p:pic>
      <p:pic>
        <p:nvPicPr>
          <p:cNvPr id="21" name="Picture 20">
            <a:extLst>
              <a:ext uri="{FF2B5EF4-FFF2-40B4-BE49-F238E27FC236}">
                <a16:creationId xmlns:a16="http://schemas.microsoft.com/office/drawing/2014/main" id="{DCA60DF5-99C4-46F2-B382-13453A3A85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9216" y="1219292"/>
            <a:ext cx="4205086" cy="4205086"/>
          </a:xfrm>
          <a:prstGeom prst="rect">
            <a:avLst/>
          </a:prstGeom>
        </p:spPr>
      </p:pic>
      <p:sp>
        <p:nvSpPr>
          <p:cNvPr id="22" name="TextBox 21">
            <a:extLst>
              <a:ext uri="{FF2B5EF4-FFF2-40B4-BE49-F238E27FC236}">
                <a16:creationId xmlns:a16="http://schemas.microsoft.com/office/drawing/2014/main" id="{F19C60AC-6911-4BC4-A83D-244FA3B07100}"/>
              </a:ext>
            </a:extLst>
          </p:cNvPr>
          <p:cNvSpPr txBox="1"/>
          <p:nvPr/>
        </p:nvSpPr>
        <p:spPr>
          <a:xfrm>
            <a:off x="1354547" y="2451882"/>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4775384" y="19403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2567840"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6" name="TextBox 25">
            <a:extLst>
              <a:ext uri="{FF2B5EF4-FFF2-40B4-BE49-F238E27FC236}">
                <a16:creationId xmlns:a16="http://schemas.microsoft.com/office/drawing/2014/main" id="{0153B241-36EF-4B18-8CC1-12B61A94B02B}"/>
              </a:ext>
            </a:extLst>
          </p:cNvPr>
          <p:cNvSpPr txBox="1"/>
          <p:nvPr/>
        </p:nvSpPr>
        <p:spPr>
          <a:xfrm>
            <a:off x="2191450" y="1269978"/>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7" name="TextBox 26">
            <a:extLst>
              <a:ext uri="{FF2B5EF4-FFF2-40B4-BE49-F238E27FC236}">
                <a16:creationId xmlns:a16="http://schemas.microsoft.com/office/drawing/2014/main" id="{4142181E-A60C-4115-ACE9-164FBED9EE32}"/>
              </a:ext>
            </a:extLst>
          </p:cNvPr>
          <p:cNvSpPr txBox="1"/>
          <p:nvPr/>
        </p:nvSpPr>
        <p:spPr>
          <a:xfrm>
            <a:off x="6681473" y="1269978"/>
            <a:ext cx="3480572"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 name="Rectangle 1">
            <a:extLst>
              <a:ext uri="{FF2B5EF4-FFF2-40B4-BE49-F238E27FC236}">
                <a16:creationId xmlns:a16="http://schemas.microsoft.com/office/drawing/2014/main" id="{8BB65E18-8DEE-4299-88EE-BACE90457532}"/>
              </a:ext>
            </a:extLst>
          </p:cNvPr>
          <p:cNvSpPr/>
          <p:nvPr/>
        </p:nvSpPr>
        <p:spPr>
          <a:xfrm>
            <a:off x="1900918"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581430-1C41-45F5-99EC-2B3F76985A2C}"/>
              </a:ext>
            </a:extLst>
          </p:cNvPr>
          <p:cNvSpPr txBox="1"/>
          <p:nvPr/>
        </p:nvSpPr>
        <p:spPr>
          <a:xfrm>
            <a:off x="67933" y="6206378"/>
            <a:ext cx="7668039" cy="646331"/>
          </a:xfrm>
          <a:prstGeom prst="rect">
            <a:avLst/>
          </a:prstGeom>
          <a:noFill/>
        </p:spPr>
        <p:txBody>
          <a:bodyPr wrap="square" rtlCol="0">
            <a:spAutoFit/>
          </a:bodyPr>
          <a:lstStyle/>
          <a:p>
            <a:r>
              <a:rPr lang="en-US" dirty="0">
                <a:latin typeface="Arial Nova Light" panose="020B0304020202020204" pitchFamily="34" charset="0"/>
              </a:rPr>
              <a:t>1 sided Wilcoxon sign-ranked test (</a:t>
            </a:r>
            <a:r>
              <a:rPr lang="en-US" dirty="0">
                <a:latin typeface="Arial Nova Light" panose="020B0304020202020204" pitchFamily="34" charset="0"/>
                <a:cs typeface="Arial" panose="020B0604020202020204" pitchFamily="34" charset="0"/>
              </a:rPr>
              <a:t>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 &gt; 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a:t>
            </a:r>
            <a:endParaRPr lang="en-US" dirty="0">
              <a:latin typeface="Arial Nova Light" panose="020B0304020202020204" pitchFamily="34" charset="0"/>
            </a:endParaRPr>
          </a:p>
          <a:p>
            <a:r>
              <a:rPr lang="en-US" dirty="0">
                <a:latin typeface="Arial Nova Light" panose="020B0304020202020204" pitchFamily="34" charset="0"/>
              </a:rPr>
              <a:t>Each image threshold at p&lt;.05 FDR corrected</a:t>
            </a:r>
          </a:p>
        </p:txBody>
      </p:sp>
      <p:sp>
        <p:nvSpPr>
          <p:cNvPr id="3" name="Rectangle 2">
            <a:extLst>
              <a:ext uri="{FF2B5EF4-FFF2-40B4-BE49-F238E27FC236}">
                <a16:creationId xmlns:a16="http://schemas.microsoft.com/office/drawing/2014/main" id="{422D5D29-AA18-4745-B668-4DC606B877E8}"/>
              </a:ext>
            </a:extLst>
          </p:cNvPr>
          <p:cNvSpPr/>
          <p:nvPr/>
        </p:nvSpPr>
        <p:spPr>
          <a:xfrm>
            <a:off x="7166176"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A4F5D5-635D-4193-83C6-0C4228A76B4B}"/>
              </a:ext>
            </a:extLst>
          </p:cNvPr>
          <p:cNvSpPr txBox="1"/>
          <p:nvPr/>
        </p:nvSpPr>
        <p:spPr>
          <a:xfrm>
            <a:off x="7986099"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Tree>
    <p:extLst>
      <p:ext uri="{BB962C8B-B14F-4D97-AF65-F5344CB8AC3E}">
        <p14:creationId xmlns:p14="http://schemas.microsoft.com/office/powerpoint/2010/main" val="14170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6" grpId="0"/>
      <p:bldP spid="27" grpId="0"/>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927302-AD2A-4973-B99A-981B3348B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3" name="Content Placeholder 16">
            <a:extLst>
              <a:ext uri="{FF2B5EF4-FFF2-40B4-BE49-F238E27FC236}">
                <a16:creationId xmlns:a16="http://schemas.microsoft.com/office/drawing/2014/main" id="{B7080643-96E9-4D93-8443-3396BB08CE4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10269" y="657219"/>
            <a:ext cx="2352075" cy="2352075"/>
          </a:xfrm>
        </p:spPr>
      </p:pic>
      <p:sp>
        <p:nvSpPr>
          <p:cNvPr id="22" name="TextBox 21">
            <a:extLst>
              <a:ext uri="{FF2B5EF4-FFF2-40B4-BE49-F238E27FC236}">
                <a16:creationId xmlns:a16="http://schemas.microsoft.com/office/drawing/2014/main" id="{F19C60AC-6911-4BC4-A83D-244FA3B07100}"/>
              </a:ext>
            </a:extLst>
          </p:cNvPr>
          <p:cNvSpPr txBox="1"/>
          <p:nvPr/>
        </p:nvSpPr>
        <p:spPr>
          <a:xfrm>
            <a:off x="2754855" y="3603647"/>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67869" y="6434948"/>
            <a:ext cx="7668039" cy="369332"/>
          </a:xfrm>
          <a:prstGeom prst="rect">
            <a:avLst/>
          </a:prstGeom>
          <a:noFill/>
        </p:spPr>
        <p:txBody>
          <a:bodyPr wrap="square" rtlCol="0">
            <a:spAutoFit/>
          </a:bodyPr>
          <a:lstStyle/>
          <a:p>
            <a:r>
              <a:rPr lang="en-US" dirty="0">
                <a:latin typeface="Arial Nova Light" panose="020B0304020202020204" pitchFamily="34" charset="0"/>
              </a:rPr>
              <a:t>Each image threshold at p&lt;.05 FDR corrected</a:t>
            </a:r>
          </a:p>
        </p:txBody>
      </p:sp>
      <p:sp>
        <p:nvSpPr>
          <p:cNvPr id="11" name="TextBox 10">
            <a:extLst>
              <a:ext uri="{FF2B5EF4-FFF2-40B4-BE49-F238E27FC236}">
                <a16:creationId xmlns:a16="http://schemas.microsoft.com/office/drawing/2014/main" id="{7A71E299-2138-47F7-A698-AE00CEDA1893}"/>
              </a:ext>
            </a:extLst>
          </p:cNvPr>
          <p:cNvSpPr txBox="1"/>
          <p:nvPr/>
        </p:nvSpPr>
        <p:spPr>
          <a:xfrm>
            <a:off x="7800705" y="1660504"/>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pic>
        <p:nvPicPr>
          <p:cNvPr id="3" name="Picture 2">
            <a:extLst>
              <a:ext uri="{FF2B5EF4-FFF2-40B4-BE49-F238E27FC236}">
                <a16:creationId xmlns:a16="http://schemas.microsoft.com/office/drawing/2014/main" id="{57A86C80-81CB-4581-B914-98C80D4348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3278" y="2901395"/>
            <a:ext cx="3554186" cy="3554186"/>
          </a:xfrm>
          <a:prstGeom prst="rect">
            <a:avLst/>
          </a:prstGeom>
        </p:spPr>
      </p:pic>
      <p:sp>
        <p:nvSpPr>
          <p:cNvPr id="14" name="TextBox 13">
            <a:extLst>
              <a:ext uri="{FF2B5EF4-FFF2-40B4-BE49-F238E27FC236}">
                <a16:creationId xmlns:a16="http://schemas.microsoft.com/office/drawing/2014/main" id="{219CE2A2-5066-4FE3-961C-DB3176744CA9}"/>
              </a:ext>
            </a:extLst>
          </p:cNvPr>
          <p:cNvSpPr txBox="1"/>
          <p:nvPr/>
        </p:nvSpPr>
        <p:spPr>
          <a:xfrm>
            <a:off x="2564355" y="442007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Extinction</a:t>
            </a:r>
          </a:p>
        </p:txBody>
      </p:sp>
      <p:sp>
        <p:nvSpPr>
          <p:cNvPr id="5" name="Rectangle 4">
            <a:extLst>
              <a:ext uri="{FF2B5EF4-FFF2-40B4-BE49-F238E27FC236}">
                <a16:creationId xmlns:a16="http://schemas.microsoft.com/office/drawing/2014/main" id="{683F209A-8168-4531-8739-BCA21AC6873E}"/>
              </a:ext>
            </a:extLst>
          </p:cNvPr>
          <p:cNvSpPr/>
          <p:nvPr/>
        </p:nvSpPr>
        <p:spPr>
          <a:xfrm>
            <a:off x="782880" y="2814639"/>
            <a:ext cx="4888040" cy="21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0BB2B4-68C9-45EC-846E-4A6F68D0E151}"/>
              </a:ext>
            </a:extLst>
          </p:cNvPr>
          <p:cNvSpPr txBox="1"/>
          <p:nvPr/>
        </p:nvSpPr>
        <p:spPr>
          <a:xfrm>
            <a:off x="8492087" y="6414106"/>
            <a:ext cx="980631" cy="307775"/>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0" name="Rectangle 19">
            <a:extLst>
              <a:ext uri="{FF2B5EF4-FFF2-40B4-BE49-F238E27FC236}">
                <a16:creationId xmlns:a16="http://schemas.microsoft.com/office/drawing/2014/main" id="{C405A78D-5E40-444F-A7EC-0A24EBBD5867}"/>
              </a:ext>
            </a:extLst>
          </p:cNvPr>
          <p:cNvSpPr/>
          <p:nvPr/>
        </p:nvSpPr>
        <p:spPr>
          <a:xfrm>
            <a:off x="7885162" y="6132416"/>
            <a:ext cx="2099430" cy="146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F3437C-EB91-4743-A1A4-B9C2C7B39AAE}"/>
              </a:ext>
            </a:extLst>
          </p:cNvPr>
          <p:cNvSpPr txBox="1"/>
          <p:nvPr/>
        </p:nvSpPr>
        <p:spPr>
          <a:xfrm>
            <a:off x="7998408" y="2660495"/>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Tree>
    <p:extLst>
      <p:ext uri="{BB962C8B-B14F-4D97-AF65-F5344CB8AC3E}">
        <p14:creationId xmlns:p14="http://schemas.microsoft.com/office/powerpoint/2010/main" val="107533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1" grpId="0"/>
      <p:bldP spid="14" grpId="0"/>
      <p:bldP spid="1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097D8A5-6D1A-46B1-AA37-4FD631BF9A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95620" y="677498"/>
            <a:ext cx="2352076" cy="2352076"/>
          </a:xfrm>
          <a:prstGeom prst="rect">
            <a:avLst/>
          </a:prstGeom>
        </p:spPr>
      </p:pic>
      <p:sp>
        <p:nvSpPr>
          <p:cNvPr id="11" name="TextBox 10">
            <a:extLst>
              <a:ext uri="{FF2B5EF4-FFF2-40B4-BE49-F238E27FC236}">
                <a16:creationId xmlns:a16="http://schemas.microsoft.com/office/drawing/2014/main" id="{7A71E299-2138-47F7-A698-AE00CEDA1893}"/>
              </a:ext>
            </a:extLst>
          </p:cNvPr>
          <p:cNvSpPr txBox="1"/>
          <p:nvPr/>
        </p:nvSpPr>
        <p:spPr>
          <a:xfrm>
            <a:off x="8295620" y="16864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 name="Rectangle 1">
            <a:extLst>
              <a:ext uri="{FF2B5EF4-FFF2-40B4-BE49-F238E27FC236}">
                <a16:creationId xmlns:a16="http://schemas.microsoft.com/office/drawing/2014/main" id="{79134670-ACB2-44CC-A621-004D581E9961}"/>
              </a:ext>
            </a:extLst>
          </p:cNvPr>
          <p:cNvSpPr/>
          <p:nvPr/>
        </p:nvSpPr>
        <p:spPr>
          <a:xfrm>
            <a:off x="374147" y="3617989"/>
            <a:ext cx="6096000" cy="646331"/>
          </a:xfrm>
          <a:prstGeom prst="rect">
            <a:avLst/>
          </a:prstGeom>
        </p:spPr>
        <p:txBody>
          <a:bodyPr>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4" name="Rectangle 3">
            <a:extLst>
              <a:ext uri="{FF2B5EF4-FFF2-40B4-BE49-F238E27FC236}">
                <a16:creationId xmlns:a16="http://schemas.microsoft.com/office/drawing/2014/main" id="{8B24EF23-8D04-4450-B6EA-136DA5DD1F54}"/>
              </a:ext>
            </a:extLst>
          </p:cNvPr>
          <p:cNvSpPr/>
          <p:nvPr/>
        </p:nvSpPr>
        <p:spPr>
          <a:xfrm>
            <a:off x="6934201" y="3610468"/>
            <a:ext cx="4653643" cy="646331"/>
          </a:xfrm>
          <a:prstGeom prst="rect">
            <a:avLst/>
          </a:prstGeom>
        </p:spPr>
        <p:txBody>
          <a:bodyPr wrap="square">
            <a:spAutoFit/>
          </a:bodyPr>
          <a:lstStyle/>
          <a:p>
            <a:pPr algn="ctr"/>
            <a:r>
              <a:rPr lang="en-US" dirty="0">
                <a:latin typeface="Arial Nova Light" panose="020B0304020202020204" pitchFamily="34" charset="0"/>
              </a:rPr>
              <a:t>Individuals with PTSD do not reinstate extinction memories</a:t>
            </a:r>
          </a:p>
        </p:txBody>
      </p:sp>
      <p:sp>
        <p:nvSpPr>
          <p:cNvPr id="13" name="Rectangle 12">
            <a:extLst>
              <a:ext uri="{FF2B5EF4-FFF2-40B4-BE49-F238E27FC236}">
                <a16:creationId xmlns:a16="http://schemas.microsoft.com/office/drawing/2014/main" id="{576906CB-6614-4728-B7B7-CFD300A1C984}"/>
              </a:ext>
            </a:extLst>
          </p:cNvPr>
          <p:cNvSpPr/>
          <p:nvPr/>
        </p:nvSpPr>
        <p:spPr>
          <a:xfrm>
            <a:off x="2125811" y="5547206"/>
            <a:ext cx="5707864" cy="830997"/>
          </a:xfrm>
          <a:prstGeom prst="rect">
            <a:avLst/>
          </a:prstGeom>
        </p:spPr>
        <p:txBody>
          <a:bodyPr wrap="square">
            <a:spAutoFit/>
          </a:bodyPr>
          <a:lstStyle/>
          <a:p>
            <a:pPr algn="ctr"/>
            <a:r>
              <a:rPr lang="en-US" sz="2400" dirty="0">
                <a:latin typeface="Arial Nova Light" panose="020B0304020202020204" pitchFamily="34" charset="0"/>
              </a:rPr>
              <a:t>How did we get here?</a:t>
            </a:r>
          </a:p>
          <a:p>
            <a:pPr algn="ctr"/>
            <a:r>
              <a:rPr lang="en-US" sz="2400" dirty="0">
                <a:latin typeface="Arial Nova Light" panose="020B0304020202020204" pitchFamily="34" charset="0"/>
              </a:rPr>
              <a:t>Are there differences in encoding?</a:t>
            </a:r>
          </a:p>
        </p:txBody>
      </p:sp>
      <p:pic>
        <p:nvPicPr>
          <p:cNvPr id="14" name="Picture 13">
            <a:extLst>
              <a:ext uri="{FF2B5EF4-FFF2-40B4-BE49-F238E27FC236}">
                <a16:creationId xmlns:a16="http://schemas.microsoft.com/office/drawing/2014/main" id="{D91FDB59-87A1-4D40-B25F-CE3B261B19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5" name="Content Placeholder 16">
            <a:extLst>
              <a:ext uri="{FF2B5EF4-FFF2-40B4-BE49-F238E27FC236}">
                <a16:creationId xmlns:a16="http://schemas.microsoft.com/office/drawing/2014/main" id="{A43BE577-7C41-4970-9B42-76CE6206CA4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10269" y="657219"/>
            <a:ext cx="2352075" cy="2352075"/>
          </a:xfrm>
        </p:spPr>
      </p:pic>
      <p:sp>
        <p:nvSpPr>
          <p:cNvPr id="16" name="TextBox 15">
            <a:extLst>
              <a:ext uri="{FF2B5EF4-FFF2-40B4-BE49-F238E27FC236}">
                <a16:creationId xmlns:a16="http://schemas.microsoft.com/office/drawing/2014/main" id="{DEFCA646-9CEE-42BF-957C-58829A3FB58C}"/>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7" name="Rectangle 6">
            <a:extLst>
              <a:ext uri="{FF2B5EF4-FFF2-40B4-BE49-F238E27FC236}">
                <a16:creationId xmlns:a16="http://schemas.microsoft.com/office/drawing/2014/main" id="{8649EC8B-3630-4CFA-90C2-17F551087E27}"/>
              </a:ext>
            </a:extLst>
          </p:cNvPr>
          <p:cNvSpPr/>
          <p:nvPr/>
        </p:nvSpPr>
        <p:spPr>
          <a:xfrm>
            <a:off x="782880" y="2828041"/>
            <a:ext cx="9864816" cy="201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38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A8F32-7389-4529-9E5A-7B35F66F86B1}"/>
              </a:ext>
            </a:extLst>
          </p:cNvPr>
          <p:cNvPicPr>
            <a:picLocks noChangeAspect="1"/>
          </p:cNvPicPr>
          <p:nvPr/>
        </p:nvPicPr>
        <p:blipFill>
          <a:blip r:embed="rId3"/>
          <a:stretch>
            <a:fillRect/>
          </a:stretch>
        </p:blipFill>
        <p:spPr>
          <a:xfrm>
            <a:off x="2257691" y="1020992"/>
            <a:ext cx="2288777" cy="1776474"/>
          </a:xfrm>
          <a:prstGeom prst="rect">
            <a:avLst/>
          </a:prstGeom>
        </p:spPr>
      </p:pic>
      <p:sp>
        <p:nvSpPr>
          <p:cNvPr id="3" name="TextBox 2">
            <a:extLst>
              <a:ext uri="{FF2B5EF4-FFF2-40B4-BE49-F238E27FC236}">
                <a16:creationId xmlns:a16="http://schemas.microsoft.com/office/drawing/2014/main" id="{75895A66-45BB-4BA8-B5F8-106881EED154}"/>
              </a:ext>
            </a:extLst>
          </p:cNvPr>
          <p:cNvSpPr txBox="1"/>
          <p:nvPr/>
        </p:nvSpPr>
        <p:spPr>
          <a:xfrm>
            <a:off x="2014061" y="2883536"/>
            <a:ext cx="2776036"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4" name="TextBox 3">
            <a:extLst>
              <a:ext uri="{FF2B5EF4-FFF2-40B4-BE49-F238E27FC236}">
                <a16:creationId xmlns:a16="http://schemas.microsoft.com/office/drawing/2014/main" id="{D328EC62-2FC1-4E41-8728-AC3BA23E2F57}"/>
              </a:ext>
            </a:extLst>
          </p:cNvPr>
          <p:cNvSpPr txBox="1"/>
          <p:nvPr/>
        </p:nvSpPr>
        <p:spPr>
          <a:xfrm>
            <a:off x="7650825" y="288353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pic>
        <p:nvPicPr>
          <p:cNvPr id="5" name="Picture 4">
            <a:extLst>
              <a:ext uri="{FF2B5EF4-FFF2-40B4-BE49-F238E27FC236}">
                <a16:creationId xmlns:a16="http://schemas.microsoft.com/office/drawing/2014/main" id="{7B717BBB-3E28-445F-8440-4177E3026E61}"/>
              </a:ext>
            </a:extLst>
          </p:cNvPr>
          <p:cNvPicPr>
            <a:picLocks noChangeAspect="1"/>
          </p:cNvPicPr>
          <p:nvPr/>
        </p:nvPicPr>
        <p:blipFill rotWithShape="1">
          <a:blip r:embed="rId4"/>
          <a:srcRect r="5326"/>
          <a:stretch/>
        </p:blipFill>
        <p:spPr>
          <a:xfrm>
            <a:off x="7282987" y="1030531"/>
            <a:ext cx="2293542" cy="1757396"/>
          </a:xfrm>
          <a:prstGeom prst="rect">
            <a:avLst/>
          </a:prstGeom>
        </p:spPr>
      </p:pic>
      <p:sp>
        <p:nvSpPr>
          <p:cNvPr id="6" name="TextBox 5">
            <a:extLst>
              <a:ext uri="{FF2B5EF4-FFF2-40B4-BE49-F238E27FC236}">
                <a16:creationId xmlns:a16="http://schemas.microsoft.com/office/drawing/2014/main" id="{8FB44933-02C7-42B7-A64F-FAD7A5BF1E40}"/>
              </a:ext>
            </a:extLst>
          </p:cNvPr>
          <p:cNvSpPr txBox="1"/>
          <p:nvPr/>
        </p:nvSpPr>
        <p:spPr>
          <a:xfrm>
            <a:off x="2330446"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Fear of dogs</a:t>
            </a:r>
          </a:p>
        </p:txBody>
      </p:sp>
      <p:sp>
        <p:nvSpPr>
          <p:cNvPr id="7" name="TextBox 6">
            <a:extLst>
              <a:ext uri="{FF2B5EF4-FFF2-40B4-BE49-F238E27FC236}">
                <a16:creationId xmlns:a16="http://schemas.microsoft.com/office/drawing/2014/main" id="{571223AF-21B8-4CCD-8589-708654704F87}"/>
              </a:ext>
            </a:extLst>
          </p:cNvPr>
          <p:cNvSpPr txBox="1"/>
          <p:nvPr/>
        </p:nvSpPr>
        <p:spPr>
          <a:xfrm>
            <a:off x="7358125"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Dogs are O.K.</a:t>
            </a:r>
          </a:p>
        </p:txBody>
      </p:sp>
      <p:sp>
        <p:nvSpPr>
          <p:cNvPr id="9" name="TextBox 8">
            <a:extLst>
              <a:ext uri="{FF2B5EF4-FFF2-40B4-BE49-F238E27FC236}">
                <a16:creationId xmlns:a16="http://schemas.microsoft.com/office/drawing/2014/main" id="{33F44606-A2D8-426B-8D38-5FD6CCAEC0E6}"/>
              </a:ext>
            </a:extLst>
          </p:cNvPr>
          <p:cNvSpPr txBox="1"/>
          <p:nvPr/>
        </p:nvSpPr>
        <p:spPr>
          <a:xfrm>
            <a:off x="2257691" y="4070074"/>
            <a:ext cx="7117720" cy="1631216"/>
          </a:xfrm>
          <a:prstGeom prst="rect">
            <a:avLst/>
          </a:prstGeom>
          <a:noFill/>
        </p:spPr>
        <p:txBody>
          <a:bodyPr wrap="square" rtlCol="0">
            <a:spAutoFit/>
          </a:bodyPr>
          <a:lstStyle/>
          <a:p>
            <a:pPr algn="ctr"/>
            <a:r>
              <a:rPr lang="en-US" sz="2000" dirty="0">
                <a:latin typeface="Arial Nova Light" panose="020B0304020202020204" pitchFamily="34" charset="0"/>
              </a:rPr>
              <a:t>Fear often returns in novel contexts, or after a passage of time</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Extinction is new learning, fear is not erased</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How are these opposing associations organized in the brain?</a:t>
            </a:r>
          </a:p>
        </p:txBody>
      </p:sp>
    </p:spTree>
    <p:extLst>
      <p:ext uri="{BB962C8B-B14F-4D97-AF65-F5344CB8AC3E}">
        <p14:creationId xmlns:p14="http://schemas.microsoft.com/office/powerpoint/2010/main" val="34237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659" y="2575982"/>
            <a:ext cx="2441845" cy="2441845"/>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2" y="2575982"/>
            <a:ext cx="2441844" cy="2441844"/>
          </a:xfrm>
          <a:prstGeom prst="rect">
            <a:avLst/>
          </a:prstGeom>
        </p:spPr>
      </p:pic>
      <p:sp>
        <p:nvSpPr>
          <p:cNvPr id="3" name="Content Placeholder 2">
            <a:extLst>
              <a:ext uri="{FF2B5EF4-FFF2-40B4-BE49-F238E27FC236}">
                <a16:creationId xmlns:a16="http://schemas.microsoft.com/office/drawing/2014/main" id="{75C17571-03C5-42AE-8070-0ADF5696A886}"/>
              </a:ext>
            </a:extLst>
          </p:cNvPr>
          <p:cNvSpPr>
            <a:spLocks noGrp="1"/>
          </p:cNvSpPr>
          <p:nvPr>
            <p:ph idx="1"/>
          </p:nvPr>
        </p:nvSpPr>
        <p:spPr>
          <a:xfrm>
            <a:off x="164185" y="199502"/>
            <a:ext cx="7320698" cy="461665"/>
          </a:xfrm>
        </p:spPr>
        <p:txBody>
          <a:bodyPr>
            <a:normAutofit/>
          </a:bodyPr>
          <a:lstStyle/>
          <a:p>
            <a:pPr marL="0" indent="0">
              <a:buNone/>
            </a:pPr>
            <a:r>
              <a:rPr lang="en-US" sz="2400" dirty="0">
                <a:latin typeface="Arial Nova Light" panose="020B0304020202020204" pitchFamily="34" charset="0"/>
                <a:cs typeface="Arial" panose="020B0604020202020204" pitchFamily="34" charset="0"/>
              </a:rPr>
              <a:t>Encoding similarity = </a:t>
            </a:r>
            <a:r>
              <a:rPr lang="en-US" sz="2400" dirty="0" err="1">
                <a:latin typeface="Arial Nova Light" panose="020B0304020202020204" pitchFamily="34" charset="0"/>
                <a:cs typeface="Arial" panose="020B0604020202020204" pitchFamily="34" charset="0"/>
              </a:rPr>
              <a:t>pearson’s</a:t>
            </a:r>
            <a:r>
              <a:rPr lang="en-US" sz="2400" dirty="0">
                <a:latin typeface="Arial Nova Light" panose="020B0304020202020204" pitchFamily="34" charset="0"/>
                <a:cs typeface="Arial" panose="020B0604020202020204" pitchFamily="34" charset="0"/>
              </a:rPr>
              <a:t> r (encoding</a:t>
            </a:r>
            <a:r>
              <a:rPr lang="en-US" sz="2400" dirty="0">
                <a:latin typeface="Arial Nova Light" panose="020B0304020202020204" pitchFamily="34" charset="0"/>
              </a:rPr>
              <a:t>, encoding</a:t>
            </a:r>
            <a:r>
              <a:rPr lang="en-US" sz="2400" dirty="0">
                <a:latin typeface="Arial Nova Light" panose="020B03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6ABDDC3-445D-495B-A9D9-9A6F476041AF}"/>
              </a:ext>
            </a:extLst>
          </p:cNvPr>
          <p:cNvSpPr/>
          <p:nvPr/>
        </p:nvSpPr>
        <p:spPr>
          <a:xfrm>
            <a:off x="2144665" y="5844151"/>
            <a:ext cx="5707864" cy="461665"/>
          </a:xfrm>
          <a:prstGeom prst="rect">
            <a:avLst/>
          </a:prstGeom>
        </p:spPr>
        <p:txBody>
          <a:bodyPr wrap="square">
            <a:spAutoFit/>
          </a:bodyPr>
          <a:lstStyle/>
          <a:p>
            <a:pPr algn="ctr"/>
            <a:r>
              <a:rPr lang="en-US" sz="2400" dirty="0">
                <a:latin typeface="Arial Nova Light" panose="020B0304020202020204" pitchFamily="34" charset="0"/>
              </a:rPr>
              <a:t>Are there differences in encoding?</a:t>
            </a:r>
          </a:p>
        </p:txBody>
      </p:sp>
      <p:sp>
        <p:nvSpPr>
          <p:cNvPr id="8" name="TextBox 7">
            <a:extLst>
              <a:ext uri="{FF2B5EF4-FFF2-40B4-BE49-F238E27FC236}">
                <a16:creationId xmlns:a16="http://schemas.microsoft.com/office/drawing/2014/main" id="{3C74C334-3B66-4EF8-A3FE-6815E2432E1D}"/>
              </a:ext>
            </a:extLst>
          </p:cNvPr>
          <p:cNvSpPr txBox="1"/>
          <p:nvPr/>
        </p:nvSpPr>
        <p:spPr>
          <a:xfrm>
            <a:off x="174923" y="607345"/>
            <a:ext cx="7011896" cy="461665"/>
          </a:xfrm>
          <a:prstGeom prst="rect">
            <a:avLst/>
          </a:prstGeom>
          <a:noFill/>
        </p:spPr>
        <p:txBody>
          <a:bodyPr wrap="square" rtlCol="0">
            <a:spAutoFit/>
          </a:bodyPr>
          <a:lstStyle/>
          <a:p>
            <a:r>
              <a:rPr lang="en-US" sz="2400" dirty="0">
                <a:latin typeface="Arial Nova Light" panose="020B0304020202020204" pitchFamily="34" charset="0"/>
                <a:cs typeface="Arial" panose="020B0604020202020204" pitchFamily="34" charset="0"/>
              </a:rPr>
              <a:t>Emotional selectivity = </a:t>
            </a:r>
            <a:r>
              <a:rPr lang="en-US" sz="2400" dirty="0" err="1">
                <a:latin typeface="Arial Nova Light" panose="020B0304020202020204" pitchFamily="34" charset="0"/>
                <a:cs typeface="Arial" panose="020B0604020202020204" pitchFamily="34" charset="0"/>
              </a:rPr>
              <a:t>CS+</a:t>
            </a:r>
            <a:r>
              <a:rPr lang="en-US" sz="2400" baseline="-25000" dirty="0" err="1">
                <a:latin typeface="Arial Nova Light" panose="020B0304020202020204" pitchFamily="34" charset="0"/>
                <a:cs typeface="Arial" panose="020B0604020202020204" pitchFamily="34" charset="0"/>
              </a:rPr>
              <a:t>similarity</a:t>
            </a:r>
            <a:r>
              <a:rPr lang="en-US" sz="2400" dirty="0">
                <a:latin typeface="Arial Nova Light" panose="020B0304020202020204" pitchFamily="34" charset="0"/>
                <a:cs typeface="Arial" panose="020B0604020202020204" pitchFamily="34" charset="0"/>
              </a:rPr>
              <a:t> – CS-</a:t>
            </a:r>
            <a:r>
              <a:rPr lang="en-US" sz="2400" baseline="-25000" dirty="0">
                <a:latin typeface="Arial Nova Light" panose="020B0304020202020204" pitchFamily="34" charset="0"/>
                <a:cs typeface="Arial" panose="020B0604020202020204" pitchFamily="34" charset="0"/>
              </a:rPr>
              <a:t>similarity</a:t>
            </a:r>
          </a:p>
        </p:txBody>
      </p:sp>
      <p:sp>
        <p:nvSpPr>
          <p:cNvPr id="9" name="TextBox 8">
            <a:extLst>
              <a:ext uri="{FF2B5EF4-FFF2-40B4-BE49-F238E27FC236}">
                <a16:creationId xmlns:a16="http://schemas.microsoft.com/office/drawing/2014/main" id="{70B39625-41B1-474B-AA93-3E39B60B2C72}"/>
              </a:ext>
            </a:extLst>
          </p:cNvPr>
          <p:cNvSpPr txBox="1"/>
          <p:nvPr/>
        </p:nvSpPr>
        <p:spPr>
          <a:xfrm>
            <a:off x="1876642" y="1514076"/>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0CFEE67-5D79-424F-B3B5-0AA33DB6A0B9}"/>
              </a:ext>
            </a:extLst>
          </p:cNvPr>
          <p:cNvSpPr txBox="1"/>
          <p:nvPr/>
        </p:nvSpPr>
        <p:spPr>
          <a:xfrm>
            <a:off x="381504"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11" name="TextBox 10">
            <a:extLst>
              <a:ext uri="{FF2B5EF4-FFF2-40B4-BE49-F238E27FC236}">
                <a16:creationId xmlns:a16="http://schemas.microsoft.com/office/drawing/2014/main" id="{EFB01AD8-FC0B-4526-BD29-86C1D491F5D8}"/>
              </a:ext>
            </a:extLst>
          </p:cNvPr>
          <p:cNvSpPr txBox="1"/>
          <p:nvPr/>
        </p:nvSpPr>
        <p:spPr>
          <a:xfrm>
            <a:off x="3568140" y="2331141"/>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510" y="2648628"/>
            <a:ext cx="2441844" cy="2441844"/>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32510" y="162325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19" name="TextBox 18">
            <a:extLst>
              <a:ext uri="{FF2B5EF4-FFF2-40B4-BE49-F238E27FC236}">
                <a16:creationId xmlns:a16="http://schemas.microsoft.com/office/drawing/2014/main" id="{9E815EEA-BDF4-4E1B-9539-C9F78FC51697}"/>
              </a:ext>
            </a:extLst>
          </p:cNvPr>
          <p:cNvSpPr txBox="1"/>
          <p:nvPr/>
        </p:nvSpPr>
        <p:spPr>
          <a:xfrm>
            <a:off x="8591469"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0" name="TextBox 19">
            <a:extLst>
              <a:ext uri="{FF2B5EF4-FFF2-40B4-BE49-F238E27FC236}">
                <a16:creationId xmlns:a16="http://schemas.microsoft.com/office/drawing/2014/main" id="{98E8BD3C-6932-400B-B142-B754A800DB59}"/>
              </a:ext>
            </a:extLst>
          </p:cNvPr>
          <p:cNvSpPr txBox="1"/>
          <p:nvPr/>
        </p:nvSpPr>
        <p:spPr>
          <a:xfrm>
            <a:off x="7443839" y="523474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Extinction</a:t>
            </a:r>
          </a:p>
        </p:txBody>
      </p:sp>
      <p:sp>
        <p:nvSpPr>
          <p:cNvPr id="21" name="TextBox 20">
            <a:extLst>
              <a:ext uri="{FF2B5EF4-FFF2-40B4-BE49-F238E27FC236}">
                <a16:creationId xmlns:a16="http://schemas.microsoft.com/office/drawing/2014/main" id="{59BF873C-03EC-4BEB-B1EF-E9407A46785B}"/>
              </a:ext>
            </a:extLst>
          </p:cNvPr>
          <p:cNvSpPr txBox="1"/>
          <p:nvPr/>
        </p:nvSpPr>
        <p:spPr>
          <a:xfrm>
            <a:off x="1351027" y="2817436"/>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2" name="TextBox 21">
            <a:extLst>
              <a:ext uri="{FF2B5EF4-FFF2-40B4-BE49-F238E27FC236}">
                <a16:creationId xmlns:a16="http://schemas.microsoft.com/office/drawing/2014/main" id="{14EF421C-8B54-468D-8C44-629EADFC064C}"/>
              </a:ext>
            </a:extLst>
          </p:cNvPr>
          <p:cNvSpPr txBox="1"/>
          <p:nvPr/>
        </p:nvSpPr>
        <p:spPr>
          <a:xfrm>
            <a:off x="7754566" y="2776078"/>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3" name="TextBox 22">
            <a:extLst>
              <a:ext uri="{FF2B5EF4-FFF2-40B4-BE49-F238E27FC236}">
                <a16:creationId xmlns:a16="http://schemas.microsoft.com/office/drawing/2014/main" id="{1774E50D-6739-432C-8951-5158D6E3ACDE}"/>
              </a:ext>
            </a:extLst>
          </p:cNvPr>
          <p:cNvSpPr txBox="1"/>
          <p:nvPr/>
        </p:nvSpPr>
        <p:spPr>
          <a:xfrm>
            <a:off x="695836" y="4966365"/>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4" name="Rectangle 23">
            <a:extLst>
              <a:ext uri="{FF2B5EF4-FFF2-40B4-BE49-F238E27FC236}">
                <a16:creationId xmlns:a16="http://schemas.microsoft.com/office/drawing/2014/main" id="{28A69DE0-62E7-4F47-89A1-B00941B63A80}"/>
              </a:ext>
            </a:extLst>
          </p:cNvPr>
          <p:cNvSpPr/>
          <p:nvPr/>
        </p:nvSpPr>
        <p:spPr>
          <a:xfrm>
            <a:off x="557598" y="4769176"/>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6C57F1B-1A1D-4736-83AF-F58F3990C92C}"/>
              </a:ext>
            </a:extLst>
          </p:cNvPr>
          <p:cNvSpPr txBox="1"/>
          <p:nvPr/>
        </p:nvSpPr>
        <p:spPr>
          <a:xfrm>
            <a:off x="67870" y="6434948"/>
            <a:ext cx="2292674"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Tree>
    <p:extLst>
      <p:ext uri="{BB962C8B-B14F-4D97-AF65-F5344CB8AC3E}">
        <p14:creationId xmlns:p14="http://schemas.microsoft.com/office/powerpoint/2010/main" val="11412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8" grpId="0"/>
      <p:bldP spid="19" grpId="0"/>
      <p:bldP spid="20" grpId="0"/>
      <p:bldP spid="21" grpId="0"/>
      <p:bldP spid="21" grpId="1"/>
      <p:bldP spid="22" grpId="0"/>
      <p:bldP spid="22" grpId="1"/>
      <p:bldP spid="23"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23" y="1264540"/>
            <a:ext cx="2062898" cy="2062898"/>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37" y="1263347"/>
            <a:ext cx="2062897" cy="2062897"/>
          </a:xfrm>
          <a:prstGeom prst="rect">
            <a:avLst/>
          </a:prstGeom>
        </p:spPr>
      </p:pic>
      <p:sp>
        <p:nvSpPr>
          <p:cNvPr id="9" name="TextBox 8">
            <a:extLst>
              <a:ext uri="{FF2B5EF4-FFF2-40B4-BE49-F238E27FC236}">
                <a16:creationId xmlns:a16="http://schemas.microsoft.com/office/drawing/2014/main" id="{70B39625-41B1-474B-AA93-3E39B60B2C72}"/>
              </a:ext>
            </a:extLst>
          </p:cNvPr>
          <p:cNvSpPr txBox="1"/>
          <p:nvPr/>
        </p:nvSpPr>
        <p:spPr>
          <a:xfrm>
            <a:off x="1864957"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268" y="1263348"/>
            <a:ext cx="2062897" cy="2062897"/>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27795"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4" name="Rectangle 23">
            <a:extLst>
              <a:ext uri="{FF2B5EF4-FFF2-40B4-BE49-F238E27FC236}">
                <a16:creationId xmlns:a16="http://schemas.microsoft.com/office/drawing/2014/main" id="{28A69DE0-62E7-4F47-89A1-B00941B63A80}"/>
              </a:ext>
            </a:extLst>
          </p:cNvPr>
          <p:cNvSpPr/>
          <p:nvPr/>
        </p:nvSpPr>
        <p:spPr>
          <a:xfrm>
            <a:off x="417443" y="3053802"/>
            <a:ext cx="9929191"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ED470-CE93-407F-B44F-4A65B4151586}"/>
              </a:ext>
            </a:extLst>
          </p:cNvPr>
          <p:cNvSpPr txBox="1"/>
          <p:nvPr/>
        </p:nvSpPr>
        <p:spPr>
          <a:xfrm>
            <a:off x="2397837" y="3382866"/>
            <a:ext cx="7185859" cy="923330"/>
          </a:xfrm>
          <a:prstGeom prst="rect">
            <a:avLst/>
          </a:prstGeom>
          <a:noFill/>
        </p:spPr>
        <p:txBody>
          <a:bodyPr wrap="square" rtlCol="0">
            <a:spAutoFit/>
          </a:bodyPr>
          <a:lstStyle/>
          <a:p>
            <a:pPr algn="ctr"/>
            <a:r>
              <a:rPr lang="en-US" b="1" dirty="0">
                <a:latin typeface="Arial Nova Light" panose="020B0304020202020204" pitchFamily="34" charset="0"/>
              </a:rPr>
              <a:t>PFC is sensitive to emotional valence during fear acquisition</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healthy adults, ventral PFC is sensitive to both fear and extinction </a:t>
            </a:r>
          </a:p>
        </p:txBody>
      </p:sp>
      <p:sp>
        <p:nvSpPr>
          <p:cNvPr id="28" name="Rectangle 27">
            <a:extLst>
              <a:ext uri="{FF2B5EF4-FFF2-40B4-BE49-F238E27FC236}">
                <a16:creationId xmlns:a16="http://schemas.microsoft.com/office/drawing/2014/main" id="{9CF72BB1-6271-4526-BB92-143DF6B4DDB7}"/>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41287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1" name="TextBox 10">
            <a:extLst>
              <a:ext uri="{FF2B5EF4-FFF2-40B4-BE49-F238E27FC236}">
                <a16:creationId xmlns:a16="http://schemas.microsoft.com/office/drawing/2014/main" id="{36FEEFD7-F523-483E-9958-0D4B82674C78}"/>
              </a:ext>
            </a:extLst>
          </p:cNvPr>
          <p:cNvSpPr txBox="1"/>
          <p:nvPr/>
        </p:nvSpPr>
        <p:spPr>
          <a:xfrm>
            <a:off x="433733" y="2043497"/>
            <a:ext cx="4124916" cy="369332"/>
          </a:xfrm>
          <a:prstGeom prst="rect">
            <a:avLst/>
          </a:prstGeom>
          <a:noFill/>
        </p:spPr>
        <p:txBody>
          <a:bodyPr wrap="square" rtlCol="0">
            <a:spAutoFit/>
          </a:bodyPr>
          <a:lstStyle/>
          <a:p>
            <a:pPr algn="ctr"/>
            <a:r>
              <a:rPr lang="en-US" b="1" dirty="0">
                <a:latin typeface="Arial Nova Light" panose="020B0304020202020204" pitchFamily="34" charset="0"/>
              </a:rPr>
              <a:t>No significant correlation for acquisition </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6" name="TextBox 15">
            <a:extLst>
              <a:ext uri="{FF2B5EF4-FFF2-40B4-BE49-F238E27FC236}">
                <a16:creationId xmlns:a16="http://schemas.microsoft.com/office/drawing/2014/main" id="{B0FEDFE6-154D-4799-B253-4C4758599112}"/>
              </a:ext>
            </a:extLst>
          </p:cNvPr>
          <p:cNvSpPr txBox="1"/>
          <p:nvPr/>
        </p:nvSpPr>
        <p:spPr>
          <a:xfrm>
            <a:off x="67869" y="6434948"/>
            <a:ext cx="2332431"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37" name="Rectangle 36">
            <a:extLst>
              <a:ext uri="{FF2B5EF4-FFF2-40B4-BE49-F238E27FC236}">
                <a16:creationId xmlns:a16="http://schemas.microsoft.com/office/drawing/2014/main" id="{9CA9807D-8E82-44C5-9C68-5A18DF674A50}"/>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171569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1" grpId="1"/>
      <p:bldP spid="16" grpId="0"/>
      <p:bldP spid="19" grpId="0"/>
      <p:bldP spid="23"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725480-9E81-4AB9-BF0A-3172365C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23" y="1356585"/>
            <a:ext cx="2846893" cy="2846893"/>
          </a:xfrm>
          <a:prstGeom prst="rect">
            <a:avLst/>
          </a:prstGeom>
        </p:spPr>
      </p:pic>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1" name="TextBox 20">
            <a:extLst>
              <a:ext uri="{FF2B5EF4-FFF2-40B4-BE49-F238E27FC236}">
                <a16:creationId xmlns:a16="http://schemas.microsoft.com/office/drawing/2014/main" id="{8D3A517D-68C5-4078-9C1F-CFC8C6E9A1C4}"/>
              </a:ext>
            </a:extLst>
          </p:cNvPr>
          <p:cNvSpPr txBox="1"/>
          <p:nvPr/>
        </p:nvSpPr>
        <p:spPr>
          <a:xfrm>
            <a:off x="6225212" y="1091503"/>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6A9FF3-374F-409F-B42A-EEA894957B9A}"/>
              </a:ext>
            </a:extLst>
          </p:cNvPr>
          <p:cNvSpPr txBox="1"/>
          <p:nvPr/>
        </p:nvSpPr>
        <p:spPr>
          <a:xfrm>
            <a:off x="6548855" y="4160783"/>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8" name="TextBox 17">
            <a:extLst>
              <a:ext uri="{FF2B5EF4-FFF2-40B4-BE49-F238E27FC236}">
                <a16:creationId xmlns:a16="http://schemas.microsoft.com/office/drawing/2014/main" id="{1104FD26-8B1F-4A72-B82D-8B1865524A3F}"/>
              </a:ext>
            </a:extLst>
          </p:cNvPr>
          <p:cNvSpPr txBox="1"/>
          <p:nvPr/>
        </p:nvSpPr>
        <p:spPr>
          <a:xfrm>
            <a:off x="1083365" y="5014208"/>
            <a:ext cx="8656982" cy="1200329"/>
          </a:xfrm>
          <a:prstGeom prst="rect">
            <a:avLst/>
          </a:prstGeom>
          <a:noFill/>
        </p:spPr>
        <p:txBody>
          <a:bodyPr wrap="square" rtlCol="0">
            <a:spAutoFit/>
          </a:bodyPr>
          <a:lstStyle/>
          <a:p>
            <a:pPr algn="ctr"/>
            <a:r>
              <a:rPr lang="en-US" b="1" dirty="0">
                <a:latin typeface="Arial Nova Light" panose="020B0304020202020204" pitchFamily="34" charset="0"/>
              </a:rPr>
              <a:t>In PTSS, encoding similarity predicts misallocated fear reinstatement in ventral PFC</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both groups, encoding similarity predicts extinction reinstatement in ventral PFC</a:t>
            </a:r>
          </a:p>
          <a:p>
            <a:pPr algn="ctr"/>
            <a:endParaRPr lang="en-US" b="1" dirty="0">
              <a:latin typeface="Arial Nova Light" panose="020B0304020202020204" pitchFamily="34" charset="0"/>
            </a:endParaRPr>
          </a:p>
        </p:txBody>
      </p:sp>
    </p:spTree>
    <p:extLst>
      <p:ext uri="{BB962C8B-B14F-4D97-AF65-F5344CB8AC3E}">
        <p14:creationId xmlns:p14="http://schemas.microsoft.com/office/powerpoint/2010/main" val="45666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F0B0F3-84D2-4901-9CD7-3758FBE090CF}"/>
              </a:ext>
            </a:extLst>
          </p:cNvPr>
          <p:cNvSpPr txBox="1"/>
          <p:nvPr/>
        </p:nvSpPr>
        <p:spPr>
          <a:xfrm>
            <a:off x="286382" y="7645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Summary</a:t>
            </a:r>
          </a:p>
        </p:txBody>
      </p:sp>
      <p:sp>
        <p:nvSpPr>
          <p:cNvPr id="6" name="Rectangle 5">
            <a:extLst>
              <a:ext uri="{FF2B5EF4-FFF2-40B4-BE49-F238E27FC236}">
                <a16:creationId xmlns:a16="http://schemas.microsoft.com/office/drawing/2014/main" id="{5B8C8B0B-B037-4F5B-8D7C-1922EE63B703}"/>
              </a:ext>
            </a:extLst>
          </p:cNvPr>
          <p:cNvSpPr/>
          <p:nvPr/>
        </p:nvSpPr>
        <p:spPr>
          <a:xfrm>
            <a:off x="-25691" y="3580697"/>
            <a:ext cx="5075648"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pic>
        <p:nvPicPr>
          <p:cNvPr id="7" name="Picture 6">
            <a:extLst>
              <a:ext uri="{FF2B5EF4-FFF2-40B4-BE49-F238E27FC236}">
                <a16:creationId xmlns:a16="http://schemas.microsoft.com/office/drawing/2014/main" id="{904780DF-D1AF-4056-B6E1-3BC271F4A7FC}"/>
              </a:ext>
            </a:extLst>
          </p:cNvPr>
          <p:cNvPicPr>
            <a:picLocks noChangeAspect="1"/>
          </p:cNvPicPr>
          <p:nvPr/>
        </p:nvPicPr>
        <p:blipFill rotWithShape="1">
          <a:blip r:embed="rId2">
            <a:extLst>
              <a:ext uri="{28A0092B-C50C-407E-A947-70E740481C1C}">
                <a14:useLocalDpi xmlns:a14="http://schemas.microsoft.com/office/drawing/2010/main" val="0"/>
              </a:ext>
            </a:extLst>
          </a:blip>
          <a:srcRect b="15133"/>
          <a:stretch/>
        </p:blipFill>
        <p:spPr>
          <a:xfrm>
            <a:off x="2429452" y="1650338"/>
            <a:ext cx="2100750" cy="1782838"/>
          </a:xfrm>
          <a:prstGeom prst="rect">
            <a:avLst/>
          </a:prstGeom>
        </p:spPr>
      </p:pic>
      <p:pic>
        <p:nvPicPr>
          <p:cNvPr id="8" name="Content Placeholder 16">
            <a:extLst>
              <a:ext uri="{FF2B5EF4-FFF2-40B4-BE49-F238E27FC236}">
                <a16:creationId xmlns:a16="http://schemas.microsoft.com/office/drawing/2014/main" id="{C322762B-0512-43BE-BFA6-FF20F3C987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2370"/>
          <a:stretch/>
        </p:blipFill>
        <p:spPr>
          <a:xfrm>
            <a:off x="537046" y="1646199"/>
            <a:ext cx="2100750" cy="1840898"/>
          </a:xfrm>
        </p:spPr>
      </p:pic>
      <p:sp>
        <p:nvSpPr>
          <p:cNvPr id="10" name="TextBox 9">
            <a:extLst>
              <a:ext uri="{FF2B5EF4-FFF2-40B4-BE49-F238E27FC236}">
                <a16:creationId xmlns:a16="http://schemas.microsoft.com/office/drawing/2014/main" id="{D4DDD8C2-2397-49EF-938C-70ACA3AE13ED}"/>
              </a:ext>
            </a:extLst>
          </p:cNvPr>
          <p:cNvSpPr txBox="1"/>
          <p:nvPr/>
        </p:nvSpPr>
        <p:spPr>
          <a:xfrm>
            <a:off x="203039" y="1295098"/>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Neural reinstatement</a:t>
            </a:r>
          </a:p>
        </p:txBody>
      </p:sp>
      <p:pic>
        <p:nvPicPr>
          <p:cNvPr id="12" name="Picture 11" descr="A close up of a logo&#10;&#10;Description automatically generated">
            <a:extLst>
              <a:ext uri="{FF2B5EF4-FFF2-40B4-BE49-F238E27FC236}">
                <a16:creationId xmlns:a16="http://schemas.microsoft.com/office/drawing/2014/main" id="{84B62947-F505-459F-A535-DD3431EA0489}"/>
              </a:ext>
            </a:extLst>
          </p:cNvPr>
          <p:cNvPicPr>
            <a:picLocks noChangeAspect="1"/>
          </p:cNvPicPr>
          <p:nvPr/>
        </p:nvPicPr>
        <p:blipFill rotWithShape="1">
          <a:blip r:embed="rId4">
            <a:extLst>
              <a:ext uri="{28A0092B-C50C-407E-A947-70E740481C1C}">
                <a14:useLocalDpi xmlns:a14="http://schemas.microsoft.com/office/drawing/2010/main" val="0"/>
              </a:ext>
            </a:extLst>
          </a:blip>
          <a:srcRect b="13576"/>
          <a:stretch/>
        </p:blipFill>
        <p:spPr>
          <a:xfrm>
            <a:off x="8665018" y="860401"/>
            <a:ext cx="2062898" cy="1782838"/>
          </a:xfrm>
          <a:prstGeom prst="rect">
            <a:avLst/>
          </a:prstGeom>
        </p:spPr>
      </p:pic>
      <p:pic>
        <p:nvPicPr>
          <p:cNvPr id="14" name="Picture 13" descr="A picture containing helmet&#10;&#10;Description automatically generated">
            <a:extLst>
              <a:ext uri="{FF2B5EF4-FFF2-40B4-BE49-F238E27FC236}">
                <a16:creationId xmlns:a16="http://schemas.microsoft.com/office/drawing/2014/main" id="{6E0BE42D-F262-4AB0-B7A5-C8C532389DA1}"/>
              </a:ext>
            </a:extLst>
          </p:cNvPr>
          <p:cNvPicPr>
            <a:picLocks noChangeAspect="1"/>
          </p:cNvPicPr>
          <p:nvPr/>
        </p:nvPicPr>
        <p:blipFill rotWithShape="1">
          <a:blip r:embed="rId5">
            <a:extLst>
              <a:ext uri="{28A0092B-C50C-407E-A947-70E740481C1C}">
                <a14:useLocalDpi xmlns:a14="http://schemas.microsoft.com/office/drawing/2010/main" val="0"/>
              </a:ext>
            </a:extLst>
          </a:blip>
          <a:srcRect b="13327"/>
          <a:stretch/>
        </p:blipFill>
        <p:spPr>
          <a:xfrm>
            <a:off x="6772613" y="824416"/>
            <a:ext cx="2062897" cy="1787966"/>
          </a:xfrm>
          <a:prstGeom prst="rect">
            <a:avLst/>
          </a:prstGeom>
        </p:spPr>
      </p:pic>
      <p:sp>
        <p:nvSpPr>
          <p:cNvPr id="18" name="TextBox 17">
            <a:extLst>
              <a:ext uri="{FF2B5EF4-FFF2-40B4-BE49-F238E27FC236}">
                <a16:creationId xmlns:a16="http://schemas.microsoft.com/office/drawing/2014/main" id="{B110CC00-5419-4863-9F43-54F75EF77B34}"/>
              </a:ext>
            </a:extLst>
          </p:cNvPr>
          <p:cNvSpPr txBox="1"/>
          <p:nvPr/>
        </p:nvSpPr>
        <p:spPr>
          <a:xfrm>
            <a:off x="6617054" y="463852"/>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encoding</a:t>
            </a:r>
          </a:p>
        </p:txBody>
      </p:sp>
      <p:sp>
        <p:nvSpPr>
          <p:cNvPr id="20" name="TextBox 19">
            <a:extLst>
              <a:ext uri="{FF2B5EF4-FFF2-40B4-BE49-F238E27FC236}">
                <a16:creationId xmlns:a16="http://schemas.microsoft.com/office/drawing/2014/main" id="{A0863530-04D5-4AFF-94CD-83D5D359471A}"/>
              </a:ext>
            </a:extLst>
          </p:cNvPr>
          <p:cNvSpPr txBox="1"/>
          <p:nvPr/>
        </p:nvSpPr>
        <p:spPr>
          <a:xfrm>
            <a:off x="6668237" y="2612382"/>
            <a:ext cx="4419065" cy="646331"/>
          </a:xfrm>
          <a:prstGeom prst="rect">
            <a:avLst/>
          </a:prstGeom>
          <a:noFill/>
        </p:spPr>
        <p:txBody>
          <a:bodyPr wrap="square">
            <a:spAutoFit/>
          </a:bodyPr>
          <a:lstStyle/>
          <a:p>
            <a:pPr algn="ctr"/>
            <a:r>
              <a:rPr lang="en-US" b="1" dirty="0">
                <a:latin typeface="Arial Nova Light" panose="020B0304020202020204" pitchFamily="34" charset="0"/>
              </a:rPr>
              <a:t>In healthy adults, ventral PFC is sensitive to both fear and extinction </a:t>
            </a:r>
          </a:p>
        </p:txBody>
      </p:sp>
      <p:pic>
        <p:nvPicPr>
          <p:cNvPr id="25" name="Picture 24" descr="A picture containing helmet&#10;&#10;Description automatically generated">
            <a:extLst>
              <a:ext uri="{FF2B5EF4-FFF2-40B4-BE49-F238E27FC236}">
                <a16:creationId xmlns:a16="http://schemas.microsoft.com/office/drawing/2014/main" id="{12CBA0AA-2714-4523-87DD-1216334848CB}"/>
              </a:ext>
            </a:extLst>
          </p:cNvPr>
          <p:cNvPicPr>
            <a:picLocks noChangeAspect="1"/>
          </p:cNvPicPr>
          <p:nvPr/>
        </p:nvPicPr>
        <p:blipFill rotWithShape="1">
          <a:blip r:embed="rId6">
            <a:extLst>
              <a:ext uri="{28A0092B-C50C-407E-A947-70E740481C1C}">
                <a14:useLocalDpi xmlns:a14="http://schemas.microsoft.com/office/drawing/2010/main" val="0"/>
              </a:ext>
            </a:extLst>
          </a:blip>
          <a:srcRect b="10139"/>
          <a:stretch/>
        </p:blipFill>
        <p:spPr>
          <a:xfrm>
            <a:off x="7017417" y="4597272"/>
            <a:ext cx="1796877" cy="161468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019746B-6620-42B4-89BB-1D6E3A900CB8}"/>
              </a:ext>
            </a:extLst>
          </p:cNvPr>
          <p:cNvPicPr>
            <a:picLocks noChangeAspect="1"/>
          </p:cNvPicPr>
          <p:nvPr/>
        </p:nvPicPr>
        <p:blipFill rotWithShape="1">
          <a:blip r:embed="rId7">
            <a:extLst>
              <a:ext uri="{28A0092B-C50C-407E-A947-70E740481C1C}">
                <a14:useLocalDpi xmlns:a14="http://schemas.microsoft.com/office/drawing/2010/main" val="0"/>
              </a:ext>
            </a:extLst>
          </a:blip>
          <a:srcRect b="9610"/>
          <a:stretch/>
        </p:blipFill>
        <p:spPr>
          <a:xfrm>
            <a:off x="8931117" y="4563942"/>
            <a:ext cx="1872717" cy="1692742"/>
          </a:xfrm>
          <a:prstGeom prst="rect">
            <a:avLst/>
          </a:prstGeom>
        </p:spPr>
      </p:pic>
      <p:sp>
        <p:nvSpPr>
          <p:cNvPr id="27" name="Rectangle 26">
            <a:extLst>
              <a:ext uri="{FF2B5EF4-FFF2-40B4-BE49-F238E27FC236}">
                <a16:creationId xmlns:a16="http://schemas.microsoft.com/office/drawing/2014/main" id="{EC0FC81B-DC1A-49A0-9F3F-89E0A1EF539D}"/>
              </a:ext>
            </a:extLst>
          </p:cNvPr>
          <p:cNvSpPr/>
          <p:nvPr/>
        </p:nvSpPr>
        <p:spPr>
          <a:xfrm>
            <a:off x="6255916" y="4056341"/>
            <a:ext cx="5075648" cy="646331"/>
          </a:xfrm>
          <a:prstGeom prst="rect">
            <a:avLst/>
          </a:prstGeom>
        </p:spPr>
        <p:txBody>
          <a:bodyPr wrap="square">
            <a:spAutoFit/>
          </a:bodyPr>
          <a:lstStyle/>
          <a:p>
            <a:pPr algn="ctr"/>
            <a:r>
              <a:rPr lang="en-US" dirty="0">
                <a:latin typeface="Arial Nova Light" panose="020B0304020202020204" pitchFamily="34" charset="0"/>
              </a:rPr>
              <a:t>Emotional encoding sensitivity predicts extinction memory reinstatement in healthy and PTSS</a:t>
            </a:r>
          </a:p>
        </p:txBody>
      </p:sp>
    </p:spTree>
    <p:extLst>
      <p:ext uri="{BB962C8B-B14F-4D97-AF65-F5344CB8AC3E}">
        <p14:creationId xmlns:p14="http://schemas.microsoft.com/office/powerpoint/2010/main" val="23936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D8E9CE-3F2B-4D59-A507-E9E5D27F457C}"/>
              </a:ext>
            </a:extLst>
          </p:cNvPr>
          <p:cNvSpPr txBox="1"/>
          <p:nvPr/>
        </p:nvSpPr>
        <p:spPr>
          <a:xfrm>
            <a:off x="8855446" y="6550223"/>
            <a:ext cx="3201197" cy="307777"/>
          </a:xfrm>
          <a:prstGeom prst="rect">
            <a:avLst/>
          </a:prstGeom>
          <a:noFill/>
        </p:spPr>
        <p:txBody>
          <a:bodyPr wrap="none" rtlCol="0">
            <a:spAutoFit/>
          </a:bodyPr>
          <a:lstStyle/>
          <a:p>
            <a:pPr algn="r"/>
            <a:r>
              <a:rPr lang="en-US" sz="1400" dirty="0">
                <a:latin typeface="Arial Nova Light" panose="020B0304020202020204" pitchFamily="34" charset="0"/>
              </a:rPr>
              <a:t>Milad &amp; Quirk, 2012, </a:t>
            </a:r>
            <a:r>
              <a:rPr lang="en-US" sz="1400" i="1" dirty="0" err="1">
                <a:latin typeface="Arial Nova Light" panose="020B0304020202020204" pitchFamily="34" charset="0"/>
              </a:rPr>
              <a:t>Annu</a:t>
            </a:r>
            <a:r>
              <a:rPr lang="en-US" sz="1400" i="1" dirty="0">
                <a:latin typeface="Arial Nova Light" panose="020B0304020202020204" pitchFamily="34" charset="0"/>
              </a:rPr>
              <a:t> Rev Psychol</a:t>
            </a:r>
          </a:p>
        </p:txBody>
      </p:sp>
      <p:sp>
        <p:nvSpPr>
          <p:cNvPr id="14" name="TextBox 13">
            <a:extLst>
              <a:ext uri="{FF2B5EF4-FFF2-40B4-BE49-F238E27FC236}">
                <a16:creationId xmlns:a16="http://schemas.microsoft.com/office/drawing/2014/main" id="{C388649C-578E-41BE-A429-57E72D0444C2}"/>
              </a:ext>
            </a:extLst>
          </p:cNvPr>
          <p:cNvSpPr txBox="1"/>
          <p:nvPr/>
        </p:nvSpPr>
        <p:spPr>
          <a:xfrm>
            <a:off x="1360131" y="5494072"/>
            <a:ext cx="9646219" cy="715837"/>
          </a:xfrm>
          <a:prstGeom prst="rect">
            <a:avLst/>
          </a:prstGeom>
          <a:noFill/>
        </p:spPr>
        <p:txBody>
          <a:bodyPr wrap="square" rtlCol="0">
            <a:spAutoFit/>
          </a:bodyPr>
          <a:lstStyle/>
          <a:p>
            <a:pPr algn="ctr">
              <a:lnSpc>
                <a:spcPct val="200000"/>
              </a:lnSpc>
            </a:pPr>
            <a:r>
              <a:rPr lang="en-US" sz="2400" dirty="0">
                <a:latin typeface="Arial Nova Light" panose="020B0304020202020204" pitchFamily="34" charset="0"/>
              </a:rPr>
              <a:t>Univariate approaches, no evidence of neural reinstatement in humans</a:t>
            </a:r>
          </a:p>
        </p:txBody>
      </p:sp>
      <p:grpSp>
        <p:nvGrpSpPr>
          <p:cNvPr id="2" name="Group 1">
            <a:extLst>
              <a:ext uri="{FF2B5EF4-FFF2-40B4-BE49-F238E27FC236}">
                <a16:creationId xmlns:a16="http://schemas.microsoft.com/office/drawing/2014/main" id="{AC8E0B48-990C-493F-BE14-3A881D6161D3}"/>
              </a:ext>
            </a:extLst>
          </p:cNvPr>
          <p:cNvGrpSpPr/>
          <p:nvPr/>
        </p:nvGrpSpPr>
        <p:grpSpPr>
          <a:xfrm>
            <a:off x="2832333" y="2068775"/>
            <a:ext cx="6023113" cy="3425297"/>
            <a:chOff x="2875721" y="1680538"/>
            <a:chExt cx="6023113" cy="3425297"/>
          </a:xfrm>
        </p:grpSpPr>
        <p:pic>
          <p:nvPicPr>
            <p:cNvPr id="10" name="Picture 9">
              <a:extLst>
                <a:ext uri="{FF2B5EF4-FFF2-40B4-BE49-F238E27FC236}">
                  <a16:creationId xmlns:a16="http://schemas.microsoft.com/office/drawing/2014/main" id="{AFF06C34-F723-48F6-AE3B-BEF943038023}"/>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11" name="Picture 10">
              <a:extLst>
                <a:ext uri="{FF2B5EF4-FFF2-40B4-BE49-F238E27FC236}">
                  <a16:creationId xmlns:a16="http://schemas.microsoft.com/office/drawing/2014/main" id="{4DBA8CFC-75CB-4451-88F3-90E551025EB0}"/>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12" name="Picture 11">
              <a:extLst>
                <a:ext uri="{FF2B5EF4-FFF2-40B4-BE49-F238E27FC236}">
                  <a16:creationId xmlns:a16="http://schemas.microsoft.com/office/drawing/2014/main" id="{62DEB8FA-59E4-4606-AC4F-9CD1BF30FCED}"/>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15" name="TextBox 14">
              <a:extLst>
                <a:ext uri="{FF2B5EF4-FFF2-40B4-BE49-F238E27FC236}">
                  <a16:creationId xmlns:a16="http://schemas.microsoft.com/office/drawing/2014/main" id="{D131F116-B93E-4BC3-87AE-F3CA19610CA1}"/>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16" name="TextBox 15">
              <a:extLst>
                <a:ext uri="{FF2B5EF4-FFF2-40B4-BE49-F238E27FC236}">
                  <a16:creationId xmlns:a16="http://schemas.microsoft.com/office/drawing/2014/main" id="{851491CF-388D-4642-A6AF-A6DD7271C84A}"/>
                </a:ext>
              </a:extLst>
            </p:cNvPr>
            <p:cNvSpPr txBox="1"/>
            <p:nvPr/>
          </p:nvSpPr>
          <p:spPr>
            <a:xfrm>
              <a:off x="4385370" y="397785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
        <p:nvSpPr>
          <p:cNvPr id="13" name="TextBox 12">
            <a:extLst>
              <a:ext uri="{FF2B5EF4-FFF2-40B4-BE49-F238E27FC236}">
                <a16:creationId xmlns:a16="http://schemas.microsoft.com/office/drawing/2014/main" id="{52526A6F-34D4-4935-BDA8-058AC730C9D8}"/>
              </a:ext>
            </a:extLst>
          </p:cNvPr>
          <p:cNvSpPr txBox="1"/>
          <p:nvPr/>
        </p:nvSpPr>
        <p:spPr>
          <a:xfrm>
            <a:off x="831322" y="494563"/>
            <a:ext cx="10365888" cy="1227452"/>
          </a:xfrm>
          <a:prstGeom prst="rect">
            <a:avLst/>
          </a:prstGeom>
          <a:noFill/>
        </p:spPr>
        <p:txBody>
          <a:bodyPr wrap="square" rtlCol="0">
            <a:spAutoFit/>
          </a:bodyPr>
          <a:lstStyle/>
          <a:p>
            <a:pPr>
              <a:lnSpc>
                <a:spcPct val="200000"/>
              </a:lnSpc>
            </a:pPr>
            <a:r>
              <a:rPr lang="en-US" sz="2000" dirty="0">
                <a:latin typeface="Arial Nova Light" panose="020B0304020202020204" pitchFamily="34" charset="0"/>
              </a:rPr>
              <a:t>Encoding specificity - the neural circuits which encode a memory reactivate during retrieval</a:t>
            </a:r>
          </a:p>
          <a:p>
            <a:pPr algn="ctr">
              <a:lnSpc>
                <a:spcPct val="200000"/>
              </a:lnSpc>
            </a:pPr>
            <a:r>
              <a:rPr lang="en-US" sz="2000" dirty="0">
                <a:latin typeface="Arial Nova Light" panose="020B0304020202020204" pitchFamily="34" charset="0"/>
              </a:rPr>
              <a:t>Fear and extinction engrams are stable and separable, in rodents</a:t>
            </a:r>
          </a:p>
        </p:txBody>
      </p:sp>
      <p:sp>
        <p:nvSpPr>
          <p:cNvPr id="3" name="Rectangle 2">
            <a:extLst>
              <a:ext uri="{FF2B5EF4-FFF2-40B4-BE49-F238E27FC236}">
                <a16:creationId xmlns:a16="http://schemas.microsoft.com/office/drawing/2014/main" id="{91F17371-755D-4466-AA9D-06D3331E3D16}"/>
              </a:ext>
            </a:extLst>
          </p:cNvPr>
          <p:cNvSpPr/>
          <p:nvPr/>
        </p:nvSpPr>
        <p:spPr>
          <a:xfrm>
            <a:off x="5899848" y="2339638"/>
            <a:ext cx="3371861" cy="310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1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charRg st="93" end="158"/>
                                            </p:txEl>
                                          </p:spTgt>
                                        </p:tgtEl>
                                        <p:attrNameLst>
                                          <p:attrName>style.visibility</p:attrName>
                                        </p:attrNameLst>
                                      </p:cBhvr>
                                      <p:to>
                                        <p:strVal val="visible"/>
                                      </p:to>
                                    </p:set>
                                    <p:animEffect transition="in" filter="fade">
                                      <p:cBhvr>
                                        <p:cTn id="7" dur="500"/>
                                        <p:tgtEl>
                                          <p:spTgt spid="13">
                                            <p:txEl>
                                              <p:charRg st="93" end="15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479209-9A47-4059-8FC7-CCE9080FBC80}"/>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9" name="TextBox 38">
            <a:extLst>
              <a:ext uri="{FF2B5EF4-FFF2-40B4-BE49-F238E27FC236}">
                <a16:creationId xmlns:a16="http://schemas.microsoft.com/office/drawing/2014/main" id="{EAEE9A26-167A-462C-BDB1-C9E14F505781}"/>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1" name="TextBox 40">
            <a:extLst>
              <a:ext uri="{FF2B5EF4-FFF2-40B4-BE49-F238E27FC236}">
                <a16:creationId xmlns:a16="http://schemas.microsoft.com/office/drawing/2014/main" id="{28EBDE5B-3E7C-4E40-9BAE-56092E52DE59}"/>
              </a:ext>
            </a:extLst>
          </p:cNvPr>
          <p:cNvSpPr txBox="1"/>
          <p:nvPr/>
        </p:nvSpPr>
        <p:spPr>
          <a:xfrm rot="19800000">
            <a:off x="3554757" y="5959087"/>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grpSp>
        <p:nvGrpSpPr>
          <p:cNvPr id="20" name="Group 19">
            <a:extLst>
              <a:ext uri="{FF2B5EF4-FFF2-40B4-BE49-F238E27FC236}">
                <a16:creationId xmlns:a16="http://schemas.microsoft.com/office/drawing/2014/main" id="{4C8847FE-C587-431C-9675-78D167B6DCAA}"/>
              </a:ext>
            </a:extLst>
          </p:cNvPr>
          <p:cNvGrpSpPr/>
          <p:nvPr/>
        </p:nvGrpSpPr>
        <p:grpSpPr>
          <a:xfrm>
            <a:off x="6389619" y="2430221"/>
            <a:ext cx="5012302" cy="2850457"/>
            <a:chOff x="2875721" y="1680538"/>
            <a:chExt cx="6023113" cy="3425297"/>
          </a:xfrm>
        </p:grpSpPr>
        <p:pic>
          <p:nvPicPr>
            <p:cNvPr id="21" name="Picture 20">
              <a:extLst>
                <a:ext uri="{FF2B5EF4-FFF2-40B4-BE49-F238E27FC236}">
                  <a16:creationId xmlns:a16="http://schemas.microsoft.com/office/drawing/2014/main" id="{FC545FAC-C15C-40FB-9CB0-119CE1205B5F}"/>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22" name="Picture 21">
              <a:extLst>
                <a:ext uri="{FF2B5EF4-FFF2-40B4-BE49-F238E27FC236}">
                  <a16:creationId xmlns:a16="http://schemas.microsoft.com/office/drawing/2014/main" id="{1A424984-0A07-4AD1-91FD-149D607F7507}"/>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23" name="Picture 22">
              <a:extLst>
                <a:ext uri="{FF2B5EF4-FFF2-40B4-BE49-F238E27FC236}">
                  <a16:creationId xmlns:a16="http://schemas.microsoft.com/office/drawing/2014/main" id="{A96D3E18-A7FE-4D58-910A-789618BB50B1}"/>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24" name="TextBox 23">
              <a:extLst>
                <a:ext uri="{FF2B5EF4-FFF2-40B4-BE49-F238E27FC236}">
                  <a16:creationId xmlns:a16="http://schemas.microsoft.com/office/drawing/2014/main" id="{AAD1A31A-140A-42D6-B9DD-48E3A02BCA29}"/>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25" name="TextBox 24">
              <a:extLst>
                <a:ext uri="{FF2B5EF4-FFF2-40B4-BE49-F238E27FC236}">
                  <a16:creationId xmlns:a16="http://schemas.microsoft.com/office/drawing/2014/main" id="{08865116-8287-4757-A327-612CF58BD13F}"/>
                </a:ext>
              </a:extLst>
            </p:cNvPr>
            <p:cNvSpPr txBox="1"/>
            <p:nvPr/>
          </p:nvSpPr>
          <p:spPr>
            <a:xfrm>
              <a:off x="4385370" y="3977856"/>
              <a:ext cx="1975633" cy="554767"/>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Tree>
    <p:extLst>
      <p:ext uri="{BB962C8B-B14F-4D97-AF65-F5344CB8AC3E}">
        <p14:creationId xmlns:p14="http://schemas.microsoft.com/office/powerpoint/2010/main" val="2955049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41" grpId="0"/>
      <p:bldP spid="42"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sp>
        <p:nvSpPr>
          <p:cNvPr id="20" name="Rectangle 19">
            <a:extLst>
              <a:ext uri="{FF2B5EF4-FFF2-40B4-BE49-F238E27FC236}">
                <a16:creationId xmlns:a16="http://schemas.microsoft.com/office/drawing/2014/main" id="{5CD83062-FE02-435A-9F15-8C16009568B7}"/>
              </a:ext>
            </a:extLst>
          </p:cNvPr>
          <p:cNvSpPr/>
          <p:nvPr/>
        </p:nvSpPr>
        <p:spPr>
          <a:xfrm>
            <a:off x="5710030" y="3259804"/>
            <a:ext cx="6593126" cy="400110"/>
          </a:xfrm>
          <a:prstGeom prst="rect">
            <a:avLst/>
          </a:prstGeom>
        </p:spPr>
        <p:txBody>
          <a:bodyPr wrap="square">
            <a:spAutoFit/>
          </a:bodyPr>
          <a:lstStyle/>
          <a:p>
            <a:pPr algn="ctr"/>
            <a:r>
              <a:rPr lang="en-US" sz="2000" dirty="0">
                <a:latin typeface="Arial Nova Light" panose="020B0304020202020204" pitchFamily="34" charset="0"/>
              </a:rPr>
              <a:t>Is reinstatement dysregulated in individuals with PTSD?</a:t>
            </a:r>
          </a:p>
        </p:txBody>
      </p:sp>
      <p:grpSp>
        <p:nvGrpSpPr>
          <p:cNvPr id="21" name="Group 20">
            <a:extLst>
              <a:ext uri="{FF2B5EF4-FFF2-40B4-BE49-F238E27FC236}">
                <a16:creationId xmlns:a16="http://schemas.microsoft.com/office/drawing/2014/main" id="{26A3AC93-F167-4A43-96E1-6E7715639A9C}"/>
              </a:ext>
            </a:extLst>
          </p:cNvPr>
          <p:cNvGrpSpPr/>
          <p:nvPr/>
        </p:nvGrpSpPr>
        <p:grpSpPr>
          <a:xfrm>
            <a:off x="8220662" y="2110270"/>
            <a:ext cx="1224643" cy="713014"/>
            <a:chOff x="7232995" y="5748105"/>
            <a:chExt cx="1224643" cy="713014"/>
          </a:xfrm>
        </p:grpSpPr>
        <p:sp>
          <p:nvSpPr>
            <p:cNvPr id="22" name="Rectangle: Rounded Corners 21">
              <a:extLst>
                <a:ext uri="{FF2B5EF4-FFF2-40B4-BE49-F238E27FC236}">
                  <a16:creationId xmlns:a16="http://schemas.microsoft.com/office/drawing/2014/main" id="{8270C8DE-0904-4D20-AE09-A7A8992E9741}"/>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TextBox 22">
              <a:extLst>
                <a:ext uri="{FF2B5EF4-FFF2-40B4-BE49-F238E27FC236}">
                  <a16:creationId xmlns:a16="http://schemas.microsoft.com/office/drawing/2014/main" id="{7AFE7A0B-3068-4CDE-A5A9-2F79D408040D}"/>
                </a:ext>
              </a:extLst>
            </p:cNvPr>
            <p:cNvSpPr txBox="1"/>
            <p:nvPr/>
          </p:nvSpPr>
          <p:spPr>
            <a:xfrm>
              <a:off x="7376758" y="5873779"/>
              <a:ext cx="937115" cy="461665"/>
            </a:xfrm>
            <a:prstGeom prst="rect">
              <a:avLst/>
            </a:prstGeom>
            <a:noFill/>
          </p:spPr>
          <p:txBody>
            <a:bodyPr wrap="none" rtlCol="0">
              <a:spAutoFit/>
            </a:bodyPr>
            <a:lstStyle/>
            <a:p>
              <a:pPr algn="ctr"/>
              <a:r>
                <a:rPr lang="en-US" sz="2400" dirty="0">
                  <a:latin typeface="Arial Nova Light" panose="020B0304020202020204" pitchFamily="34" charset="0"/>
                </a:rPr>
                <a:t>PTSD</a:t>
              </a:r>
            </a:p>
          </p:txBody>
        </p:sp>
      </p:grpSp>
      <p:grpSp>
        <p:nvGrpSpPr>
          <p:cNvPr id="24" name="Group 23">
            <a:extLst>
              <a:ext uri="{FF2B5EF4-FFF2-40B4-BE49-F238E27FC236}">
                <a16:creationId xmlns:a16="http://schemas.microsoft.com/office/drawing/2014/main" id="{B4C449E2-5D5B-4F52-90AB-758F4804DA42}"/>
              </a:ext>
            </a:extLst>
          </p:cNvPr>
          <p:cNvGrpSpPr/>
          <p:nvPr/>
        </p:nvGrpSpPr>
        <p:grpSpPr>
          <a:xfrm>
            <a:off x="6444970" y="2697609"/>
            <a:ext cx="4983117" cy="3776700"/>
            <a:chOff x="12500576" y="2183443"/>
            <a:chExt cx="4983117" cy="3776700"/>
          </a:xfrm>
        </p:grpSpPr>
        <p:sp>
          <p:nvSpPr>
            <p:cNvPr id="25" name="Rectangle 24">
              <a:extLst>
                <a:ext uri="{FF2B5EF4-FFF2-40B4-BE49-F238E27FC236}">
                  <a16:creationId xmlns:a16="http://schemas.microsoft.com/office/drawing/2014/main" id="{24314D1B-AC18-4360-BA92-5AE7EA3D3240}"/>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6" name="Rectangle 25">
              <a:extLst>
                <a:ext uri="{FF2B5EF4-FFF2-40B4-BE49-F238E27FC236}">
                  <a16:creationId xmlns:a16="http://schemas.microsoft.com/office/drawing/2014/main" id="{098A0EF3-46D7-48E5-9C8B-571220EB519E}"/>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7" name="Rectangle 26">
              <a:extLst>
                <a:ext uri="{FF2B5EF4-FFF2-40B4-BE49-F238E27FC236}">
                  <a16:creationId xmlns:a16="http://schemas.microsoft.com/office/drawing/2014/main" id="{BC24B340-BA52-492E-87F0-0B02AB726799}"/>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18C0E84E-6C95-48E5-BF1A-36A9ECAE7022}"/>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29" name="TextBox 28">
              <a:extLst>
                <a:ext uri="{FF2B5EF4-FFF2-40B4-BE49-F238E27FC236}">
                  <a16:creationId xmlns:a16="http://schemas.microsoft.com/office/drawing/2014/main" id="{709EA1C9-4DC5-42EC-89A0-B0EDE5BC2BD2}"/>
                </a:ext>
              </a:extLst>
            </p:cNvPr>
            <p:cNvSpPr txBox="1"/>
            <p:nvPr/>
          </p:nvSpPr>
          <p:spPr>
            <a:xfrm>
              <a:off x="16007070" y="2346802"/>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0" name="TextBox 29">
              <a:extLst>
                <a:ext uri="{FF2B5EF4-FFF2-40B4-BE49-F238E27FC236}">
                  <a16:creationId xmlns:a16="http://schemas.microsoft.com/office/drawing/2014/main" id="{3D3FF5AB-D23B-420A-B4AE-738B06D88ED1}"/>
                </a:ext>
              </a:extLst>
            </p:cNvPr>
            <p:cNvSpPr txBox="1"/>
            <p:nvPr/>
          </p:nvSpPr>
          <p:spPr>
            <a:xfrm>
              <a:off x="13682253" y="2365743"/>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1" name="TextBox 30">
              <a:extLst>
                <a:ext uri="{FF2B5EF4-FFF2-40B4-BE49-F238E27FC236}">
                  <a16:creationId xmlns:a16="http://schemas.microsoft.com/office/drawing/2014/main" id="{975C2EB0-1A6E-4A12-8A13-7B7DA25498D7}"/>
                </a:ext>
              </a:extLst>
            </p:cNvPr>
            <p:cNvSpPr txBox="1"/>
            <p:nvPr/>
          </p:nvSpPr>
          <p:spPr>
            <a:xfrm rot="19800000">
              <a:off x="13186999" y="537934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2" name="TextBox 31">
              <a:extLst>
                <a:ext uri="{FF2B5EF4-FFF2-40B4-BE49-F238E27FC236}">
                  <a16:creationId xmlns:a16="http://schemas.microsoft.com/office/drawing/2014/main" id="{25144AC2-8BCB-49B0-92B3-F2CE168FE4A9}"/>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9" name="TextBox 48">
              <a:extLst>
                <a:ext uri="{FF2B5EF4-FFF2-40B4-BE49-F238E27FC236}">
                  <a16:creationId xmlns:a16="http://schemas.microsoft.com/office/drawing/2014/main" id="{83153BF3-C26C-4487-834F-24EFF87670F6}"/>
                </a:ext>
              </a:extLst>
            </p:cNvPr>
            <p:cNvSpPr txBox="1"/>
            <p:nvPr/>
          </p:nvSpPr>
          <p:spPr>
            <a:xfrm rot="19800000">
              <a:off x="15561956" y="5415658"/>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50" name="TextBox 49">
              <a:extLst>
                <a:ext uri="{FF2B5EF4-FFF2-40B4-BE49-F238E27FC236}">
                  <a16:creationId xmlns:a16="http://schemas.microsoft.com/office/drawing/2014/main" id="{43474149-9846-4709-9489-DF2C7D30A738}"/>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51" name="Straight Connector 50">
              <a:extLst>
                <a:ext uri="{FF2B5EF4-FFF2-40B4-BE49-F238E27FC236}">
                  <a16:creationId xmlns:a16="http://schemas.microsoft.com/office/drawing/2014/main" id="{B47148EA-79E8-4F0E-B379-10DE9D88338F}"/>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B4D20F-191C-40E6-8500-0F39A40FB4BB}"/>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4B448A7-FBE1-470A-AA93-53AAB513E2AD}"/>
                </a:ext>
              </a:extLst>
            </p:cNvPr>
            <p:cNvSpPr txBox="1"/>
            <p:nvPr/>
          </p:nvSpPr>
          <p:spPr>
            <a:xfrm rot="16200000">
              <a:off x="11106605" y="3577414"/>
              <a:ext cx="3249608" cy="461665"/>
            </a:xfrm>
            <a:prstGeom prst="rect">
              <a:avLst/>
            </a:prstGeom>
            <a:noFill/>
          </p:spPr>
          <p:txBody>
            <a:bodyPr wrap="square" rtlCol="0">
              <a:spAutoFit/>
            </a:bodyPr>
            <a:lstStyle/>
            <a:p>
              <a:r>
                <a:rPr lang="en-US" sz="2400" dirty="0">
                  <a:latin typeface="Arial Nova Light" panose="020B0304020202020204" pitchFamily="34" charset="0"/>
                </a:rPr>
                <a:t>Neural Reinstatement</a:t>
              </a:r>
            </a:p>
          </p:txBody>
        </p:sp>
      </p:grpSp>
      <p:sp>
        <p:nvSpPr>
          <p:cNvPr id="55" name="TextBox 54">
            <a:extLst>
              <a:ext uri="{FF2B5EF4-FFF2-40B4-BE49-F238E27FC236}">
                <a16:creationId xmlns:a16="http://schemas.microsoft.com/office/drawing/2014/main" id="{9450E219-3D73-4310-9D40-7DE2ACF26BC0}"/>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56" name="TextBox 55">
            <a:extLst>
              <a:ext uri="{FF2B5EF4-FFF2-40B4-BE49-F238E27FC236}">
                <a16:creationId xmlns:a16="http://schemas.microsoft.com/office/drawing/2014/main" id="{90B2DE48-03CC-469D-A647-5E49FA15C44E}"/>
              </a:ext>
            </a:extLst>
          </p:cNvPr>
          <p:cNvSpPr txBox="1"/>
          <p:nvPr/>
        </p:nvSpPr>
        <p:spPr>
          <a:xfrm rot="19800000">
            <a:off x="3554757" y="595908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 name="TextBox 2">
            <a:extLst>
              <a:ext uri="{FF2B5EF4-FFF2-40B4-BE49-F238E27FC236}">
                <a16:creationId xmlns:a16="http://schemas.microsoft.com/office/drawing/2014/main" id="{74C87191-DAAD-4A36-8608-1FD78C3835F5}"/>
              </a:ext>
            </a:extLst>
          </p:cNvPr>
          <p:cNvSpPr txBox="1"/>
          <p:nvPr/>
        </p:nvSpPr>
        <p:spPr>
          <a:xfrm>
            <a:off x="8542506" y="3297192"/>
            <a:ext cx="1116154" cy="2646878"/>
          </a:xfrm>
          <a:prstGeom prst="rect">
            <a:avLst/>
          </a:prstGeom>
          <a:noFill/>
        </p:spPr>
        <p:txBody>
          <a:bodyPr wrap="square" rtlCol="0">
            <a:spAutoFit/>
          </a:bodyPr>
          <a:lstStyle/>
          <a:p>
            <a:r>
              <a:rPr lang="en-US" sz="16600" dirty="0"/>
              <a:t>?</a:t>
            </a:r>
            <a:endParaRPr lang="en-US" dirty="0"/>
          </a:p>
        </p:txBody>
      </p:sp>
      <p:sp>
        <p:nvSpPr>
          <p:cNvPr id="39" name="Rectangle 38">
            <a:extLst>
              <a:ext uri="{FF2B5EF4-FFF2-40B4-BE49-F238E27FC236}">
                <a16:creationId xmlns:a16="http://schemas.microsoft.com/office/drawing/2014/main" id="{820FB29A-7810-43F5-88F5-6787244BE7E7}"/>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Tree>
    <p:extLst>
      <p:ext uri="{BB962C8B-B14F-4D97-AF65-F5344CB8AC3E}">
        <p14:creationId xmlns:p14="http://schemas.microsoft.com/office/powerpoint/2010/main" val="1382488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F2118-EE7A-4BB6-AF59-8E2302C0E945}"/>
              </a:ext>
            </a:extLst>
          </p:cNvPr>
          <p:cNvSpPr/>
          <p:nvPr/>
        </p:nvSpPr>
        <p:spPr>
          <a:xfrm>
            <a:off x="316405" y="312442"/>
            <a:ext cx="4317514" cy="1323439"/>
          </a:xfrm>
          <a:prstGeom prst="rect">
            <a:avLst/>
          </a:prstGeom>
        </p:spPr>
        <p:txBody>
          <a:bodyPr wrap="square">
            <a:spAutoFit/>
          </a:bodyPr>
          <a:lstStyle/>
          <a:p>
            <a:r>
              <a:rPr lang="en-US" sz="2800" dirty="0">
                <a:latin typeface="Arial Nova Light" panose="020B0304020202020204" pitchFamily="34" charset="0"/>
                <a:cs typeface="Cordia New" panose="020B0304020202020204" pitchFamily="34" charset="-34"/>
              </a:rPr>
              <a:t>Category conditioning</a:t>
            </a:r>
          </a:p>
          <a:p>
            <a:r>
              <a:rPr lang="en-US" sz="1200" dirty="0">
                <a:latin typeface="Arial Nova Light" panose="020B0304020202020204" pitchFamily="34" charset="0"/>
                <a:cs typeface="Cordia New" panose="020B0304020202020204" pitchFamily="34" charset="-34"/>
              </a:rPr>
              <a:t>Dunsmoor &amp; </a:t>
            </a:r>
            <a:r>
              <a:rPr lang="en-US" sz="1200" dirty="0" err="1">
                <a:latin typeface="Arial Nova Light" panose="020B0304020202020204" pitchFamily="34" charset="0"/>
                <a:cs typeface="Cordia New" panose="020B0304020202020204" pitchFamily="34" charset="-34"/>
              </a:rPr>
              <a:t>Kroes</a:t>
            </a:r>
            <a:r>
              <a:rPr lang="en-US" sz="1200" dirty="0">
                <a:latin typeface="Arial Nova Light" panose="020B0304020202020204" pitchFamily="34" charset="0"/>
                <a:cs typeface="Cordia New" panose="020B0304020202020204" pitchFamily="34" charset="-34"/>
              </a:rPr>
              <a:t>, 2019, </a:t>
            </a:r>
            <a:r>
              <a:rPr lang="en-US" sz="1200" i="1" dirty="0" err="1">
                <a:latin typeface="Arial Nova Light" panose="020B0304020202020204" pitchFamily="34" charset="0"/>
                <a:cs typeface="Cordia New" panose="020B0304020202020204" pitchFamily="34" charset="-34"/>
              </a:rPr>
              <a:t>Curr</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Opin</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Behav</a:t>
            </a:r>
            <a:r>
              <a:rPr lang="en-US" sz="1200" i="1" dirty="0">
                <a:latin typeface="Arial Nova Light" panose="020B0304020202020204" pitchFamily="34" charset="0"/>
                <a:cs typeface="Cordia New" panose="020B0304020202020204" pitchFamily="34" charset="-34"/>
              </a:rPr>
              <a:t> Sci</a:t>
            </a:r>
            <a:br>
              <a:rPr lang="en-US" sz="1200" i="1" dirty="0">
                <a:latin typeface="Arial Nova Light" panose="020B0304020202020204" pitchFamily="34" charset="0"/>
                <a:cs typeface="Cordia New" panose="020B0304020202020204" pitchFamily="34" charset="-34"/>
              </a:rPr>
            </a:br>
            <a:br>
              <a:rPr lang="en-US" sz="1200" i="1" dirty="0">
                <a:latin typeface="Arial Nova Light" panose="020B0304020202020204" pitchFamily="34" charset="0"/>
                <a:cs typeface="Cordia New" panose="020B0304020202020204" pitchFamily="34" charset="-34"/>
              </a:rPr>
            </a:br>
            <a:endParaRPr lang="en-US" sz="1200" i="1" dirty="0">
              <a:latin typeface="Arial Nova Light" panose="020B0304020202020204" pitchFamily="34" charset="0"/>
              <a:cs typeface="Cordia New" panose="020B0304020202020204" pitchFamily="34" charset="-34"/>
            </a:endParaRPr>
          </a:p>
          <a:p>
            <a:r>
              <a:rPr lang="en-US" sz="1600" dirty="0">
                <a:latin typeface="Arial Nova Light" panose="020B0304020202020204" pitchFamily="34" charset="0"/>
                <a:cs typeface="Cordia New" panose="020B0304020202020204" pitchFamily="34" charset="-34"/>
              </a:rPr>
              <a:t>Animals and Tools are conditioned stimuli (CS)</a:t>
            </a:r>
            <a:endParaRPr lang="en-US" sz="1600" dirty="0">
              <a:latin typeface="Arial Nova Light" panose="020B0304020202020204" pitchFamily="34" charset="0"/>
            </a:endParaRPr>
          </a:p>
        </p:txBody>
      </p:sp>
      <p:pic>
        <p:nvPicPr>
          <p:cNvPr id="5" name="Picture 4" descr="A picture containing mammal, animal, standing, bison&#10;&#10;Description automatically generated">
            <a:extLst>
              <a:ext uri="{FF2B5EF4-FFF2-40B4-BE49-F238E27FC236}">
                <a16:creationId xmlns:a16="http://schemas.microsoft.com/office/drawing/2014/main" id="{7B4EDC79-C444-423A-A52D-8A0B390B3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5" y="3472726"/>
            <a:ext cx="1053180" cy="1053180"/>
          </a:xfrm>
          <a:prstGeom prst="rect">
            <a:avLst/>
          </a:prstGeom>
          <a:ln w="19050">
            <a:solidFill>
              <a:schemeClr val="tx1"/>
            </a:solidFill>
          </a:ln>
        </p:spPr>
      </p:pic>
      <p:pic>
        <p:nvPicPr>
          <p:cNvPr id="6" name="Picture 5" descr="A bird standing in front of a duck&#10;&#10;Description automatically generated">
            <a:extLst>
              <a:ext uri="{FF2B5EF4-FFF2-40B4-BE49-F238E27FC236}">
                <a16:creationId xmlns:a16="http://schemas.microsoft.com/office/drawing/2014/main" id="{03DD9DDF-FB7C-45F6-B99C-4C8F36F37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440" y="3526660"/>
            <a:ext cx="1053181" cy="1053181"/>
          </a:xfrm>
          <a:prstGeom prst="rect">
            <a:avLst/>
          </a:prstGeom>
          <a:ln w="19050">
            <a:solidFill>
              <a:schemeClr val="tx1"/>
            </a:solidFill>
          </a:ln>
        </p:spPr>
      </p:pic>
      <p:pic>
        <p:nvPicPr>
          <p:cNvPr id="7" name="Picture 6" descr="A picture containing scissors, tool, orange, pair&#10;&#10;Description automatically generated">
            <a:extLst>
              <a:ext uri="{FF2B5EF4-FFF2-40B4-BE49-F238E27FC236}">
                <a16:creationId xmlns:a16="http://schemas.microsoft.com/office/drawing/2014/main" id="{F3F16230-1571-408A-AB38-6FA918B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0" y="4311503"/>
            <a:ext cx="1053180" cy="1053180"/>
          </a:xfrm>
          <a:prstGeom prst="rect">
            <a:avLst/>
          </a:prstGeom>
          <a:ln w="19050">
            <a:solidFill>
              <a:schemeClr val="tx1"/>
            </a:solidFill>
          </a:ln>
        </p:spPr>
      </p:pic>
      <p:pic>
        <p:nvPicPr>
          <p:cNvPr id="8" name="Picture 7" descr="A picture containing dryer, appliance&#10;&#10;Description automatically generated">
            <a:extLst>
              <a:ext uri="{FF2B5EF4-FFF2-40B4-BE49-F238E27FC236}">
                <a16:creationId xmlns:a16="http://schemas.microsoft.com/office/drawing/2014/main" id="{203015B9-0DB1-46F8-B849-A9DCD9845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31" y="3526660"/>
            <a:ext cx="1053180" cy="1053180"/>
          </a:xfrm>
          <a:prstGeom prst="rect">
            <a:avLst/>
          </a:prstGeom>
          <a:ln w="19050">
            <a:solidFill>
              <a:schemeClr val="tx1"/>
            </a:solidFill>
          </a:ln>
        </p:spPr>
      </p:pic>
      <p:pic>
        <p:nvPicPr>
          <p:cNvPr id="9" name="Picture 8" descr="A close up of a tool&#10;&#10;Description automatically generated">
            <a:extLst>
              <a:ext uri="{FF2B5EF4-FFF2-40B4-BE49-F238E27FC236}">
                <a16:creationId xmlns:a16="http://schemas.microsoft.com/office/drawing/2014/main" id="{B8565E88-B9BB-481D-89D9-0FB59EC79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33" y="4324317"/>
            <a:ext cx="1053180" cy="1053180"/>
          </a:xfrm>
          <a:prstGeom prst="rect">
            <a:avLst/>
          </a:prstGeom>
          <a:ln w="19050">
            <a:solidFill>
              <a:schemeClr val="tx1"/>
            </a:solidFill>
          </a:ln>
        </p:spPr>
      </p:pic>
      <p:pic>
        <p:nvPicPr>
          <p:cNvPr id="10" name="Picture 9" descr="A bird sitting on top of a dolphin&#10;&#10;Description automatically generated">
            <a:extLst>
              <a:ext uri="{FF2B5EF4-FFF2-40B4-BE49-F238E27FC236}">
                <a16:creationId xmlns:a16="http://schemas.microsoft.com/office/drawing/2014/main" id="{1BE24057-0B0D-4BAE-981D-F9C9C3D98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30" y="4324317"/>
            <a:ext cx="1053180" cy="1053180"/>
          </a:xfrm>
          <a:prstGeom prst="rect">
            <a:avLst/>
          </a:prstGeom>
          <a:ln w="19050">
            <a:solidFill>
              <a:schemeClr val="tx1"/>
            </a:solidFill>
          </a:ln>
        </p:spPr>
      </p:pic>
      <p:sp>
        <p:nvSpPr>
          <p:cNvPr id="11" name="TextBox 10">
            <a:extLst>
              <a:ext uri="{FF2B5EF4-FFF2-40B4-BE49-F238E27FC236}">
                <a16:creationId xmlns:a16="http://schemas.microsoft.com/office/drawing/2014/main" id="{77E9CF26-D196-4545-B2BA-905E87D35D67}"/>
              </a:ext>
            </a:extLst>
          </p:cNvPr>
          <p:cNvSpPr txBox="1"/>
          <p:nvPr/>
        </p:nvSpPr>
        <p:spPr>
          <a:xfrm>
            <a:off x="422039" y="2920013"/>
            <a:ext cx="1741934" cy="369332"/>
          </a:xfrm>
          <a:prstGeom prst="rect">
            <a:avLst/>
          </a:prstGeom>
          <a:noFill/>
        </p:spPr>
        <p:txBody>
          <a:bodyPr wrap="square" rtlCol="0">
            <a:spAutoFit/>
          </a:bodyPr>
          <a:lstStyle/>
          <a:p>
            <a:pPr algn="ctr"/>
            <a:r>
              <a:rPr lang="en-US" dirty="0">
                <a:latin typeface="Arial Nova Light" panose="020B0304020202020204" pitchFamily="34" charset="0"/>
              </a:rPr>
              <a:t>Baseline</a:t>
            </a:r>
          </a:p>
        </p:txBody>
      </p:sp>
      <p:sp>
        <p:nvSpPr>
          <p:cNvPr id="12" name="TextBox 11">
            <a:extLst>
              <a:ext uri="{FF2B5EF4-FFF2-40B4-BE49-F238E27FC236}">
                <a16:creationId xmlns:a16="http://schemas.microsoft.com/office/drawing/2014/main" id="{21401D28-7F5C-4049-999D-B4FA371DF51D}"/>
              </a:ext>
            </a:extLst>
          </p:cNvPr>
          <p:cNvSpPr txBox="1"/>
          <p:nvPr/>
        </p:nvSpPr>
        <p:spPr>
          <a:xfrm>
            <a:off x="3486644" y="2969267"/>
            <a:ext cx="1741934" cy="369332"/>
          </a:xfrm>
          <a:prstGeom prst="rect">
            <a:avLst/>
          </a:prstGeom>
          <a:noFill/>
        </p:spPr>
        <p:txBody>
          <a:bodyPr wrap="square" rtlCol="0">
            <a:spAutoFit/>
          </a:bodyPr>
          <a:lstStyle/>
          <a:p>
            <a:pPr algn="ctr"/>
            <a:r>
              <a:rPr lang="en-US" dirty="0">
                <a:solidFill>
                  <a:srgbClr val="7030A0"/>
                </a:solidFill>
                <a:latin typeface="Arial Nova Light" panose="020B0304020202020204" pitchFamily="34" charset="0"/>
              </a:rPr>
              <a:t>Acquisition</a:t>
            </a:r>
          </a:p>
        </p:txBody>
      </p:sp>
      <p:sp>
        <p:nvSpPr>
          <p:cNvPr id="13" name="TextBox 12">
            <a:extLst>
              <a:ext uri="{FF2B5EF4-FFF2-40B4-BE49-F238E27FC236}">
                <a16:creationId xmlns:a16="http://schemas.microsoft.com/office/drawing/2014/main" id="{F906F8C4-5C43-46F5-A5F3-70B588439BAE}"/>
              </a:ext>
            </a:extLst>
          </p:cNvPr>
          <p:cNvSpPr txBox="1"/>
          <p:nvPr/>
        </p:nvSpPr>
        <p:spPr>
          <a:xfrm>
            <a:off x="6096000" y="2966776"/>
            <a:ext cx="1940059" cy="369332"/>
          </a:xfrm>
          <a:prstGeom prst="rect">
            <a:avLst/>
          </a:prstGeom>
          <a:noFill/>
        </p:spPr>
        <p:txBody>
          <a:bodyPr wrap="square" rtlCol="0">
            <a:spAutoFit/>
          </a:bodyPr>
          <a:lstStyle/>
          <a:p>
            <a:pPr algn="ctr"/>
            <a:r>
              <a:rPr lang="en-US" dirty="0">
                <a:solidFill>
                  <a:srgbClr val="1A8942"/>
                </a:solidFill>
                <a:latin typeface="Arial Nova Light" panose="020B0304020202020204" pitchFamily="34" charset="0"/>
              </a:rPr>
              <a:t>Extinction</a:t>
            </a:r>
          </a:p>
        </p:txBody>
      </p:sp>
      <p:sp>
        <p:nvSpPr>
          <p:cNvPr id="14" name="TextBox 13">
            <a:extLst>
              <a:ext uri="{FF2B5EF4-FFF2-40B4-BE49-F238E27FC236}">
                <a16:creationId xmlns:a16="http://schemas.microsoft.com/office/drawing/2014/main" id="{FC4895D7-5A2F-4322-BFBC-3BE09DAE460B}"/>
              </a:ext>
            </a:extLst>
          </p:cNvPr>
          <p:cNvSpPr txBox="1"/>
          <p:nvPr/>
        </p:nvSpPr>
        <p:spPr>
          <a:xfrm>
            <a:off x="564542" y="5944321"/>
            <a:ext cx="6999347" cy="461665"/>
          </a:xfrm>
          <a:prstGeom prst="rect">
            <a:avLst/>
          </a:prstGeom>
          <a:noFill/>
        </p:spPr>
        <p:txBody>
          <a:bodyPr wrap="square" rtlCol="0">
            <a:spAutoFit/>
          </a:bodyPr>
          <a:lstStyle/>
          <a:p>
            <a:pPr algn="ctr"/>
            <a:r>
              <a:rPr lang="en-US" sz="2400" dirty="0">
                <a:latin typeface="Arial Nova Light" panose="020B0304020202020204" pitchFamily="34" charset="0"/>
              </a:rPr>
              <a:t>Specific category exemplars are never repeated</a:t>
            </a:r>
          </a:p>
        </p:txBody>
      </p:sp>
      <p:sp>
        <p:nvSpPr>
          <p:cNvPr id="15" name="TextBox 14">
            <a:extLst>
              <a:ext uri="{FF2B5EF4-FFF2-40B4-BE49-F238E27FC236}">
                <a16:creationId xmlns:a16="http://schemas.microsoft.com/office/drawing/2014/main" id="{EFB74B4A-A6BD-4137-A17E-115F89DD5920}"/>
              </a:ext>
            </a:extLst>
          </p:cNvPr>
          <p:cNvSpPr txBox="1"/>
          <p:nvPr/>
        </p:nvSpPr>
        <p:spPr>
          <a:xfrm>
            <a:off x="1232565" y="4869665"/>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6" name="TextBox 15">
            <a:extLst>
              <a:ext uri="{FF2B5EF4-FFF2-40B4-BE49-F238E27FC236}">
                <a16:creationId xmlns:a16="http://schemas.microsoft.com/office/drawing/2014/main" id="{125C0589-783E-4EE2-B5FD-0DF8D9CE7661}"/>
              </a:ext>
            </a:extLst>
          </p:cNvPr>
          <p:cNvSpPr txBox="1"/>
          <p:nvPr/>
        </p:nvSpPr>
        <p:spPr>
          <a:xfrm>
            <a:off x="4260738" y="484676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7" name="TextBox 16">
            <a:extLst>
              <a:ext uri="{FF2B5EF4-FFF2-40B4-BE49-F238E27FC236}">
                <a16:creationId xmlns:a16="http://schemas.microsoft.com/office/drawing/2014/main" id="{9E02D100-5DB8-42D6-965A-8447F689398D}"/>
              </a:ext>
            </a:extLst>
          </p:cNvPr>
          <p:cNvSpPr txBox="1"/>
          <p:nvPr/>
        </p:nvSpPr>
        <p:spPr>
          <a:xfrm>
            <a:off x="6994179" y="485685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8" name="Lightning Bolt 17">
            <a:extLst>
              <a:ext uri="{FF2B5EF4-FFF2-40B4-BE49-F238E27FC236}">
                <a16:creationId xmlns:a16="http://schemas.microsoft.com/office/drawing/2014/main" id="{C085B4AA-A065-43BC-B768-BD8BAEBADCD7}"/>
              </a:ext>
            </a:extLst>
          </p:cNvPr>
          <p:cNvSpPr/>
          <p:nvPr/>
        </p:nvSpPr>
        <p:spPr>
          <a:xfrm flipH="1">
            <a:off x="4633919" y="4188590"/>
            <a:ext cx="419402" cy="41239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17C98C-4F82-4D53-9EC5-246085709894}"/>
              </a:ext>
            </a:extLst>
          </p:cNvPr>
          <p:cNvSpPr txBox="1"/>
          <p:nvPr/>
        </p:nvSpPr>
        <p:spPr>
          <a:xfrm>
            <a:off x="1389815" y="3658117"/>
            <a:ext cx="1741934" cy="400110"/>
          </a:xfrm>
          <a:prstGeom prst="rect">
            <a:avLst/>
          </a:prstGeom>
          <a:noFill/>
        </p:spPr>
        <p:txBody>
          <a:bodyPr wrap="square" rtlCol="0">
            <a:spAutoFit/>
          </a:bodyPr>
          <a:lstStyle/>
          <a:p>
            <a:r>
              <a:rPr lang="en-US" sz="2000" dirty="0">
                <a:latin typeface="Arial Nova Light" panose="020B0304020202020204" pitchFamily="34" charset="0"/>
              </a:rPr>
              <a:t>CS+, Animals</a:t>
            </a:r>
          </a:p>
        </p:txBody>
      </p:sp>
      <p:sp>
        <p:nvSpPr>
          <p:cNvPr id="20" name="TextBox 19">
            <a:extLst>
              <a:ext uri="{FF2B5EF4-FFF2-40B4-BE49-F238E27FC236}">
                <a16:creationId xmlns:a16="http://schemas.microsoft.com/office/drawing/2014/main" id="{60022D00-5682-4E04-94D3-04134C40D7E2}"/>
              </a:ext>
            </a:extLst>
          </p:cNvPr>
          <p:cNvSpPr txBox="1"/>
          <p:nvPr/>
        </p:nvSpPr>
        <p:spPr>
          <a:xfrm>
            <a:off x="1800644" y="4732313"/>
            <a:ext cx="1324849" cy="400110"/>
          </a:xfrm>
          <a:prstGeom prst="rect">
            <a:avLst/>
          </a:prstGeom>
          <a:noFill/>
        </p:spPr>
        <p:txBody>
          <a:bodyPr wrap="square" rtlCol="0">
            <a:spAutoFit/>
          </a:bodyPr>
          <a:lstStyle/>
          <a:p>
            <a:r>
              <a:rPr lang="en-US" sz="2000" dirty="0">
                <a:latin typeface="Arial Nova Light" panose="020B0304020202020204" pitchFamily="34" charset="0"/>
              </a:rPr>
              <a:t>CS-, Tools</a:t>
            </a:r>
          </a:p>
        </p:txBody>
      </p:sp>
      <p:sp>
        <p:nvSpPr>
          <p:cNvPr id="21" name="TextBox 20">
            <a:extLst>
              <a:ext uri="{FF2B5EF4-FFF2-40B4-BE49-F238E27FC236}">
                <a16:creationId xmlns:a16="http://schemas.microsoft.com/office/drawing/2014/main" id="{71BD0698-B5AB-4422-9AE7-1C50768EF320}"/>
              </a:ext>
            </a:extLst>
          </p:cNvPr>
          <p:cNvSpPr txBox="1"/>
          <p:nvPr/>
        </p:nvSpPr>
        <p:spPr>
          <a:xfrm>
            <a:off x="4569251" y="3691434"/>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2" name="TextBox 21">
            <a:extLst>
              <a:ext uri="{FF2B5EF4-FFF2-40B4-BE49-F238E27FC236}">
                <a16:creationId xmlns:a16="http://schemas.microsoft.com/office/drawing/2014/main" id="{BDA79BD6-4CF9-4248-ACF2-F1DC17FFC26F}"/>
              </a:ext>
            </a:extLst>
          </p:cNvPr>
          <p:cNvSpPr txBox="1"/>
          <p:nvPr/>
        </p:nvSpPr>
        <p:spPr>
          <a:xfrm>
            <a:off x="4898914" y="4732313"/>
            <a:ext cx="71907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3" name="TextBox 22">
            <a:extLst>
              <a:ext uri="{FF2B5EF4-FFF2-40B4-BE49-F238E27FC236}">
                <a16:creationId xmlns:a16="http://schemas.microsoft.com/office/drawing/2014/main" id="{645DAB1C-FA14-4D93-9DC5-19D97C09F7BA}"/>
              </a:ext>
            </a:extLst>
          </p:cNvPr>
          <p:cNvSpPr txBox="1"/>
          <p:nvPr/>
        </p:nvSpPr>
        <p:spPr>
          <a:xfrm>
            <a:off x="7206012" y="3717202"/>
            <a:ext cx="696374"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4" name="TextBox 23">
            <a:extLst>
              <a:ext uri="{FF2B5EF4-FFF2-40B4-BE49-F238E27FC236}">
                <a16:creationId xmlns:a16="http://schemas.microsoft.com/office/drawing/2014/main" id="{6BAD8B10-938E-4F96-BEE6-506813C223F7}"/>
              </a:ext>
            </a:extLst>
          </p:cNvPr>
          <p:cNvSpPr txBox="1"/>
          <p:nvPr/>
        </p:nvSpPr>
        <p:spPr>
          <a:xfrm>
            <a:off x="7491151" y="4732313"/>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5" name="Rectangle 24">
            <a:extLst>
              <a:ext uri="{FF2B5EF4-FFF2-40B4-BE49-F238E27FC236}">
                <a16:creationId xmlns:a16="http://schemas.microsoft.com/office/drawing/2014/main" id="{C74FEE2E-7286-46CB-B41C-7DF52AA42152}"/>
              </a:ext>
            </a:extLst>
          </p:cNvPr>
          <p:cNvSpPr/>
          <p:nvPr/>
        </p:nvSpPr>
        <p:spPr>
          <a:xfrm>
            <a:off x="2028493" y="2180408"/>
            <a:ext cx="4159721" cy="646331"/>
          </a:xfrm>
          <a:prstGeom prst="rect">
            <a:avLst/>
          </a:prstGeom>
        </p:spPr>
        <p:txBody>
          <a:bodyPr wrap="square">
            <a:spAutoFit/>
          </a:bodyPr>
          <a:lstStyle/>
          <a:p>
            <a:pPr algn="ctr"/>
            <a:r>
              <a:rPr lang="en-US" dirty="0">
                <a:latin typeface="Arial Nova Light" panose="020B0304020202020204" pitchFamily="34" charset="0"/>
                <a:cs typeface="Cordia New" panose="020B0304020202020204" pitchFamily="34" charset="-34"/>
              </a:rPr>
              <a:t>Each unique episodic memory item is encoded with one emotional association</a:t>
            </a:r>
            <a:endParaRPr lang="en-US" sz="1000" i="1" dirty="0">
              <a:latin typeface="Arial Nova Light" panose="020B0304020202020204" pitchFamily="34" charset="0"/>
            </a:endParaRPr>
          </a:p>
        </p:txBody>
      </p:sp>
      <p:sp>
        <p:nvSpPr>
          <p:cNvPr id="27" name="TextBox 26">
            <a:extLst>
              <a:ext uri="{FF2B5EF4-FFF2-40B4-BE49-F238E27FC236}">
                <a16:creationId xmlns:a16="http://schemas.microsoft.com/office/drawing/2014/main" id="{874776C7-4064-42C7-B1D4-B6A28FEE1950}"/>
              </a:ext>
            </a:extLst>
          </p:cNvPr>
          <p:cNvSpPr txBox="1"/>
          <p:nvPr/>
        </p:nvSpPr>
        <p:spPr>
          <a:xfrm>
            <a:off x="9219270" y="2966179"/>
            <a:ext cx="2337234" cy="646331"/>
          </a:xfrm>
          <a:prstGeom prst="rect">
            <a:avLst/>
          </a:prstGeom>
          <a:noFill/>
        </p:spPr>
        <p:txBody>
          <a:bodyPr wrap="square" rtlCol="0">
            <a:spAutoFit/>
          </a:bodyPr>
          <a:lstStyle/>
          <a:p>
            <a:pPr algn="ctr"/>
            <a:r>
              <a:rPr lang="en-US" dirty="0">
                <a:latin typeface="Arial Nova Light" panose="020B0304020202020204" pitchFamily="34" charset="0"/>
              </a:rPr>
              <a:t>Surprise Recognition</a:t>
            </a:r>
          </a:p>
          <a:p>
            <a:pPr algn="ctr"/>
            <a:r>
              <a:rPr lang="en-US" dirty="0">
                <a:latin typeface="Arial Nova Light" panose="020B0304020202020204" pitchFamily="34" charset="0"/>
              </a:rPr>
              <a:t>Memory Test</a:t>
            </a:r>
          </a:p>
        </p:txBody>
      </p:sp>
      <p:sp>
        <p:nvSpPr>
          <p:cNvPr id="28" name="TextBox 27">
            <a:extLst>
              <a:ext uri="{FF2B5EF4-FFF2-40B4-BE49-F238E27FC236}">
                <a16:creationId xmlns:a16="http://schemas.microsoft.com/office/drawing/2014/main" id="{376DB532-B38C-4B12-91FE-CEDA9EC575BC}"/>
              </a:ext>
            </a:extLst>
          </p:cNvPr>
          <p:cNvSpPr txBox="1"/>
          <p:nvPr/>
        </p:nvSpPr>
        <p:spPr>
          <a:xfrm>
            <a:off x="9585724" y="4904985"/>
            <a:ext cx="713909" cy="276999"/>
          </a:xfrm>
          <a:prstGeom prst="rect">
            <a:avLst/>
          </a:prstGeom>
          <a:noFill/>
        </p:spPr>
        <p:txBody>
          <a:bodyPr wrap="square" rtlCol="0">
            <a:spAutoFit/>
          </a:bodyPr>
          <a:lstStyle/>
          <a:p>
            <a:r>
              <a:rPr lang="en-US" sz="1200" dirty="0">
                <a:latin typeface="Arial Nova Light" panose="020B0304020202020204" pitchFamily="34" charset="0"/>
              </a:rPr>
              <a:t>Def Old</a:t>
            </a:r>
          </a:p>
        </p:txBody>
      </p:sp>
      <p:sp>
        <p:nvSpPr>
          <p:cNvPr id="29" name="TextBox 28">
            <a:extLst>
              <a:ext uri="{FF2B5EF4-FFF2-40B4-BE49-F238E27FC236}">
                <a16:creationId xmlns:a16="http://schemas.microsoft.com/office/drawing/2014/main" id="{166D2165-43E5-4AE1-9197-1E38C8E08684}"/>
              </a:ext>
            </a:extLst>
          </p:cNvPr>
          <p:cNvSpPr txBox="1"/>
          <p:nvPr/>
        </p:nvSpPr>
        <p:spPr>
          <a:xfrm>
            <a:off x="9479895" y="5175297"/>
            <a:ext cx="944745" cy="276999"/>
          </a:xfrm>
          <a:prstGeom prst="rect">
            <a:avLst/>
          </a:prstGeom>
          <a:noFill/>
        </p:spPr>
        <p:txBody>
          <a:bodyPr wrap="square" rtlCol="0">
            <a:spAutoFit/>
          </a:bodyPr>
          <a:lstStyle/>
          <a:p>
            <a:r>
              <a:rPr lang="en-US" sz="1200" dirty="0">
                <a:latin typeface="Arial Nova Light" panose="020B0304020202020204" pitchFamily="34" charset="0"/>
              </a:rPr>
              <a:t>Maybe Old</a:t>
            </a:r>
          </a:p>
        </p:txBody>
      </p:sp>
      <p:sp>
        <p:nvSpPr>
          <p:cNvPr id="30" name="TextBox 29">
            <a:extLst>
              <a:ext uri="{FF2B5EF4-FFF2-40B4-BE49-F238E27FC236}">
                <a16:creationId xmlns:a16="http://schemas.microsoft.com/office/drawing/2014/main" id="{B5FB4431-6D50-4A89-A6D3-FF6D8C2EC4A9}"/>
              </a:ext>
            </a:extLst>
          </p:cNvPr>
          <p:cNvSpPr txBox="1"/>
          <p:nvPr/>
        </p:nvSpPr>
        <p:spPr>
          <a:xfrm>
            <a:off x="10387887" y="5184188"/>
            <a:ext cx="1019080" cy="276999"/>
          </a:xfrm>
          <a:prstGeom prst="rect">
            <a:avLst/>
          </a:prstGeom>
          <a:noFill/>
        </p:spPr>
        <p:txBody>
          <a:bodyPr wrap="square" rtlCol="0">
            <a:spAutoFit/>
          </a:bodyPr>
          <a:lstStyle/>
          <a:p>
            <a:r>
              <a:rPr lang="en-US" sz="1200" dirty="0">
                <a:latin typeface="Arial Nova Light" panose="020B0304020202020204" pitchFamily="34" charset="0"/>
              </a:rPr>
              <a:t>Maybe New</a:t>
            </a:r>
          </a:p>
        </p:txBody>
      </p:sp>
      <p:sp>
        <p:nvSpPr>
          <p:cNvPr id="31" name="TextBox 30">
            <a:extLst>
              <a:ext uri="{FF2B5EF4-FFF2-40B4-BE49-F238E27FC236}">
                <a16:creationId xmlns:a16="http://schemas.microsoft.com/office/drawing/2014/main" id="{121FAAEF-9D88-4BB9-8983-AAC535BCCFCB}"/>
              </a:ext>
            </a:extLst>
          </p:cNvPr>
          <p:cNvSpPr txBox="1"/>
          <p:nvPr/>
        </p:nvSpPr>
        <p:spPr>
          <a:xfrm>
            <a:off x="10493716" y="4900838"/>
            <a:ext cx="788243" cy="276999"/>
          </a:xfrm>
          <a:prstGeom prst="rect">
            <a:avLst/>
          </a:prstGeom>
          <a:noFill/>
        </p:spPr>
        <p:txBody>
          <a:bodyPr wrap="square" rtlCol="0">
            <a:spAutoFit/>
          </a:bodyPr>
          <a:lstStyle/>
          <a:p>
            <a:r>
              <a:rPr lang="en-US" sz="1200" dirty="0">
                <a:latin typeface="Arial Nova Light" panose="020B0304020202020204" pitchFamily="34" charset="0"/>
              </a:rPr>
              <a:t>Def New</a:t>
            </a:r>
          </a:p>
        </p:txBody>
      </p:sp>
      <p:pic>
        <p:nvPicPr>
          <p:cNvPr id="32" name="Picture 31" descr="A bird sitting on top of a dolphin&#10;&#10;Description automatically generated">
            <a:extLst>
              <a:ext uri="{FF2B5EF4-FFF2-40B4-BE49-F238E27FC236}">
                <a16:creationId xmlns:a16="http://schemas.microsoft.com/office/drawing/2014/main" id="{F43643C2-B5DF-4205-8E96-A6A207F986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347" y="3814777"/>
            <a:ext cx="1019080" cy="1019080"/>
          </a:xfrm>
          <a:prstGeom prst="rect">
            <a:avLst/>
          </a:prstGeom>
          <a:ln w="19050">
            <a:solidFill>
              <a:schemeClr val="tx1"/>
            </a:solidFill>
          </a:ln>
        </p:spPr>
      </p:pic>
      <p:cxnSp>
        <p:nvCxnSpPr>
          <p:cNvPr id="3" name="Straight Connector 2">
            <a:extLst>
              <a:ext uri="{FF2B5EF4-FFF2-40B4-BE49-F238E27FC236}">
                <a16:creationId xmlns:a16="http://schemas.microsoft.com/office/drawing/2014/main" id="{1A3D13FD-96FA-49BD-BBC5-D1398C99250E}"/>
              </a:ext>
            </a:extLst>
          </p:cNvPr>
          <p:cNvCxnSpPr>
            <a:cxnSpLocks/>
          </p:cNvCxnSpPr>
          <p:nvPr/>
        </p:nvCxnSpPr>
        <p:spPr>
          <a:xfrm>
            <a:off x="8594541" y="2966776"/>
            <a:ext cx="39527" cy="2574289"/>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3BADD88-8671-40CD-973C-0F338C411BAB}"/>
              </a:ext>
            </a:extLst>
          </p:cNvPr>
          <p:cNvSpPr txBox="1"/>
          <p:nvPr/>
        </p:nvSpPr>
        <p:spPr>
          <a:xfrm>
            <a:off x="8216739" y="2583522"/>
            <a:ext cx="795130" cy="369332"/>
          </a:xfrm>
          <a:prstGeom prst="rect">
            <a:avLst/>
          </a:prstGeom>
          <a:noFill/>
        </p:spPr>
        <p:txBody>
          <a:bodyPr wrap="square" rtlCol="0">
            <a:spAutoFit/>
          </a:bodyPr>
          <a:lstStyle/>
          <a:p>
            <a:r>
              <a:rPr lang="en-US" dirty="0">
                <a:latin typeface="Arial Nova Light" panose="020B0304020202020204" pitchFamily="34" charset="0"/>
              </a:rPr>
              <a:t>24hrs</a:t>
            </a:r>
          </a:p>
        </p:txBody>
      </p:sp>
      <p:sp>
        <p:nvSpPr>
          <p:cNvPr id="40" name="TextBox 39">
            <a:extLst>
              <a:ext uri="{FF2B5EF4-FFF2-40B4-BE49-F238E27FC236}">
                <a16:creationId xmlns:a16="http://schemas.microsoft.com/office/drawing/2014/main" id="{4C6C1CDB-F6A5-4C3C-8D51-2026740902A5}"/>
              </a:ext>
            </a:extLst>
          </p:cNvPr>
          <p:cNvSpPr txBox="1"/>
          <p:nvPr/>
        </p:nvSpPr>
        <p:spPr>
          <a:xfrm>
            <a:off x="7156486" y="700521"/>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36292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5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animBg="1"/>
      <p:bldP spid="19" grpId="0"/>
      <p:bldP spid="20" grpId="0"/>
      <p:bldP spid="21" grpId="0"/>
      <p:bldP spid="22" grpId="0"/>
      <p:bldP spid="23" grpId="0"/>
      <p:bldP spid="24" grpId="0"/>
      <p:bldP spid="25" grpId="0"/>
      <p:bldP spid="27" grpId="0"/>
      <p:bldP spid="28" grpId="0"/>
      <p:bldP spid="29" grpId="0"/>
      <p:bldP spid="30" grpId="0"/>
      <p:bldP spid="31"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8A863A9-FC32-41B5-A069-30EF25F046AB}"/>
              </a:ext>
            </a:extLst>
          </p:cNvPr>
          <p:cNvSpPr txBox="1"/>
          <p:nvPr/>
        </p:nvSpPr>
        <p:spPr>
          <a:xfrm>
            <a:off x="997552" y="1031005"/>
            <a:ext cx="1485470" cy="523220"/>
          </a:xfrm>
          <a:prstGeom prst="rect">
            <a:avLst/>
          </a:prstGeom>
          <a:noFill/>
        </p:spPr>
        <p:txBody>
          <a:bodyPr wrap="none" rtlCol="0">
            <a:spAutoFit/>
          </a:bodyPr>
          <a:lstStyle/>
          <a:p>
            <a:pPr algn="ctr"/>
            <a:r>
              <a:rPr lang="en-US" sz="2800" dirty="0">
                <a:latin typeface="Arial Nova Light" panose="020B0304020202020204" pitchFamily="34" charset="0"/>
              </a:rPr>
              <a:t>Baseline</a:t>
            </a:r>
          </a:p>
        </p:txBody>
      </p:sp>
      <p:sp>
        <p:nvSpPr>
          <p:cNvPr id="27" name="TextBox 26">
            <a:extLst>
              <a:ext uri="{FF2B5EF4-FFF2-40B4-BE49-F238E27FC236}">
                <a16:creationId xmlns:a16="http://schemas.microsoft.com/office/drawing/2014/main" id="{C34CBE03-213A-4741-8097-501F3200AC73}"/>
              </a:ext>
            </a:extLst>
          </p:cNvPr>
          <p:cNvSpPr txBox="1"/>
          <p:nvPr/>
        </p:nvSpPr>
        <p:spPr>
          <a:xfrm>
            <a:off x="778325" y="1492670"/>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8" name="TextBox 27">
            <a:extLst>
              <a:ext uri="{FF2B5EF4-FFF2-40B4-BE49-F238E27FC236}">
                <a16:creationId xmlns:a16="http://schemas.microsoft.com/office/drawing/2014/main" id="{8E7BECE1-5D47-4D22-9BF7-6661F39EE555}"/>
              </a:ext>
            </a:extLst>
          </p:cNvPr>
          <p:cNvSpPr txBox="1"/>
          <p:nvPr/>
        </p:nvSpPr>
        <p:spPr>
          <a:xfrm>
            <a:off x="868894" y="1951418"/>
            <a:ext cx="1742786"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9" name="TextBox 28">
            <a:extLst>
              <a:ext uri="{FF2B5EF4-FFF2-40B4-BE49-F238E27FC236}">
                <a16:creationId xmlns:a16="http://schemas.microsoft.com/office/drawing/2014/main" id="{24A57381-D843-4088-B19A-DD652829C869}"/>
              </a:ext>
            </a:extLst>
          </p:cNvPr>
          <p:cNvSpPr txBox="1"/>
          <p:nvPr/>
        </p:nvSpPr>
        <p:spPr>
          <a:xfrm>
            <a:off x="350342" y="475144"/>
            <a:ext cx="2869854"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Encoding Phase </a:t>
            </a:r>
          </a:p>
        </p:txBody>
      </p:sp>
      <p:cxnSp>
        <p:nvCxnSpPr>
          <p:cNvPr id="30" name="Straight Connector 29">
            <a:extLst>
              <a:ext uri="{FF2B5EF4-FFF2-40B4-BE49-F238E27FC236}">
                <a16:creationId xmlns:a16="http://schemas.microsoft.com/office/drawing/2014/main" id="{B94BBFAF-FDC8-46C6-811B-9CCF94059885}"/>
              </a:ext>
            </a:extLst>
          </p:cNvPr>
          <p:cNvCxnSpPr/>
          <p:nvPr/>
        </p:nvCxnSpPr>
        <p:spPr>
          <a:xfrm>
            <a:off x="350342" y="990061"/>
            <a:ext cx="28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5204DF-3F24-4054-823C-7530BF73D4ED}"/>
              </a:ext>
            </a:extLst>
          </p:cNvPr>
          <p:cNvSpPr txBox="1"/>
          <p:nvPr/>
        </p:nvSpPr>
        <p:spPr>
          <a:xfrm>
            <a:off x="5453643" y="107492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3" name="TextBox 32">
            <a:extLst>
              <a:ext uri="{FF2B5EF4-FFF2-40B4-BE49-F238E27FC236}">
                <a16:creationId xmlns:a16="http://schemas.microsoft.com/office/drawing/2014/main" id="{ECEDF0D4-7C21-4636-893D-4C9C16A8EA8D}"/>
              </a:ext>
            </a:extLst>
          </p:cNvPr>
          <p:cNvSpPr txBox="1"/>
          <p:nvPr/>
        </p:nvSpPr>
        <p:spPr>
          <a:xfrm>
            <a:off x="5453643" y="149195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4" name="TextBox 33">
            <a:extLst>
              <a:ext uri="{FF2B5EF4-FFF2-40B4-BE49-F238E27FC236}">
                <a16:creationId xmlns:a16="http://schemas.microsoft.com/office/drawing/2014/main" id="{06FEBDEE-1CFE-4F66-B9EF-7943F163DD61}"/>
              </a:ext>
            </a:extLst>
          </p:cNvPr>
          <p:cNvSpPr txBox="1"/>
          <p:nvPr/>
        </p:nvSpPr>
        <p:spPr>
          <a:xfrm>
            <a:off x="4068679" y="481440"/>
            <a:ext cx="315581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Valence</a:t>
            </a:r>
          </a:p>
        </p:txBody>
      </p:sp>
      <p:cxnSp>
        <p:nvCxnSpPr>
          <p:cNvPr id="35" name="Straight Connector 34">
            <a:extLst>
              <a:ext uri="{FF2B5EF4-FFF2-40B4-BE49-F238E27FC236}">
                <a16:creationId xmlns:a16="http://schemas.microsoft.com/office/drawing/2014/main" id="{CE67AD3C-B77C-4764-8A34-B406D311C0C5}"/>
              </a:ext>
            </a:extLst>
          </p:cNvPr>
          <p:cNvCxnSpPr>
            <a:cxnSpLocks/>
          </p:cNvCxnSpPr>
          <p:nvPr/>
        </p:nvCxnSpPr>
        <p:spPr>
          <a:xfrm>
            <a:off x="4171227" y="971609"/>
            <a:ext cx="3053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1B2A25-846A-425A-9689-DB298A5DAAE0}"/>
              </a:ext>
            </a:extLst>
          </p:cNvPr>
          <p:cNvSpPr txBox="1"/>
          <p:nvPr/>
        </p:nvSpPr>
        <p:spPr>
          <a:xfrm>
            <a:off x="308747" y="3380524"/>
            <a:ext cx="6299418"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ERS = </a:t>
            </a:r>
            <a:r>
              <a:rPr lang="en-US" sz="2800" dirty="0" err="1">
                <a:latin typeface="Arial Nova Light" panose="020B0304020202020204" pitchFamily="34" charset="0"/>
                <a:cs typeface="Arial" panose="020B0604020202020204" pitchFamily="34" charset="0"/>
              </a:rPr>
              <a:t>pearson’s</a:t>
            </a:r>
            <a:r>
              <a:rPr lang="en-US" sz="2800" dirty="0">
                <a:latin typeface="Arial Nova Light" panose="020B0304020202020204" pitchFamily="34" charset="0"/>
                <a:cs typeface="Arial" panose="020B0604020202020204" pitchFamily="34" charset="0"/>
              </a:rPr>
              <a:t> r (encoding, retrieval)</a:t>
            </a:r>
          </a:p>
        </p:txBody>
      </p:sp>
      <p:sp>
        <p:nvSpPr>
          <p:cNvPr id="37" name="TextBox 36">
            <a:extLst>
              <a:ext uri="{FF2B5EF4-FFF2-40B4-BE49-F238E27FC236}">
                <a16:creationId xmlns:a16="http://schemas.microsoft.com/office/drawing/2014/main" id="{9001E5AA-E4F2-49F3-BC80-DD387C6999D8}"/>
              </a:ext>
            </a:extLst>
          </p:cNvPr>
          <p:cNvSpPr txBox="1"/>
          <p:nvPr/>
        </p:nvSpPr>
        <p:spPr>
          <a:xfrm>
            <a:off x="308747" y="4130144"/>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
        <p:nvSpPr>
          <p:cNvPr id="21" name="TextBox 20">
            <a:extLst>
              <a:ext uri="{FF2B5EF4-FFF2-40B4-BE49-F238E27FC236}">
                <a16:creationId xmlns:a16="http://schemas.microsoft.com/office/drawing/2014/main" id="{7213688B-F0ED-4A2A-8E45-FAE3C5305EFE}"/>
              </a:ext>
            </a:extLst>
          </p:cNvPr>
          <p:cNvSpPr txBox="1"/>
          <p:nvPr/>
        </p:nvSpPr>
        <p:spPr>
          <a:xfrm>
            <a:off x="122970" y="6059690"/>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412319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2" grpId="0"/>
      <p:bldP spid="33" grpId="0"/>
      <p:bldP spid="34" grpId="0"/>
      <p:bldP spid="36" grpId="0"/>
      <p:bldP spid="3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latin typeface="Arial Nova Light" panose="020B0304020202020204" pitchFamily="34" charset="0"/>
              </a:rPr>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62" name="TextBox 61">
            <a:extLst>
              <a:ext uri="{FF2B5EF4-FFF2-40B4-BE49-F238E27FC236}">
                <a16:creationId xmlns:a16="http://schemas.microsoft.com/office/drawing/2014/main" id="{7359D641-8427-41DF-84FA-90C68810DB63}"/>
              </a:ext>
            </a:extLst>
          </p:cNvPr>
          <p:cNvSpPr txBox="1"/>
          <p:nvPr/>
        </p:nvSpPr>
        <p:spPr>
          <a:xfrm>
            <a:off x="1236476" y="303888"/>
            <a:ext cx="8723628" cy="646331"/>
          </a:xfrm>
          <a:prstGeom prst="rect">
            <a:avLst/>
          </a:prstGeom>
          <a:noFill/>
        </p:spPr>
        <p:txBody>
          <a:bodyPr wrap="square">
            <a:spAutoFit/>
          </a:bodyPr>
          <a:lstStyle/>
          <a:p>
            <a:pPr marL="0" indent="0">
              <a:buNone/>
            </a:pPr>
            <a:r>
              <a:rPr lang="en-US" sz="3600" dirty="0">
                <a:latin typeface="Arial Nova Light" panose="020B0304020202020204" pitchFamily="34" charset="0"/>
              </a:rPr>
              <a:t>Encoding-Retrieval Similarity (ERS)</a:t>
            </a:r>
          </a:p>
        </p:txBody>
      </p:sp>
      <p:sp>
        <p:nvSpPr>
          <p:cNvPr id="63" name="TextBox 62">
            <a:extLst>
              <a:ext uri="{FF2B5EF4-FFF2-40B4-BE49-F238E27FC236}">
                <a16:creationId xmlns:a16="http://schemas.microsoft.com/office/drawing/2014/main" id="{39339600-6736-4180-A118-B844ACE915FB}"/>
              </a:ext>
            </a:extLst>
          </p:cNvPr>
          <p:cNvSpPr txBox="1"/>
          <p:nvPr/>
        </p:nvSpPr>
        <p:spPr>
          <a:xfrm>
            <a:off x="1295400" y="996338"/>
            <a:ext cx="6096000" cy="400110"/>
          </a:xfrm>
          <a:prstGeom prst="rect">
            <a:avLst/>
          </a:prstGeom>
          <a:noFill/>
        </p:spPr>
        <p:txBody>
          <a:bodyPr wrap="square">
            <a:spAutoFit/>
          </a:bodyPr>
          <a:lstStyle/>
          <a:p>
            <a:pPr marL="0" indent="0">
              <a:buNone/>
            </a:pPr>
            <a:r>
              <a:rPr lang="en-US" sz="2000" dirty="0">
                <a:latin typeface="Arial Nova Light" panose="020B0304020202020204" pitchFamily="34" charset="0"/>
              </a:rPr>
              <a:t>Correlation</a:t>
            </a:r>
            <a:r>
              <a:rPr lang="en-US" sz="1800" dirty="0">
                <a:latin typeface="Arial Nova Light" panose="020B0304020202020204" pitchFamily="34" charset="0"/>
              </a:rPr>
              <a:t> of neural activity from encoding to retrieval</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latin typeface="Arial Nova Light" panose="020B0304020202020204" pitchFamily="34" charset="0"/>
              </a:rPr>
              <a:t>Representational similarity matrix</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latin typeface="Arial Nova Light" panose="020B0304020202020204" pitchFamily="34" charset="0"/>
              </a:rPr>
              <a:t>-24hrs-</a:t>
            </a:r>
            <a:endParaRPr lang="en-US" dirty="0">
              <a:latin typeface="Arial Nova Light" panose="020B0304020202020204" pitchFamily="34" charset="0"/>
            </a:endParaRPr>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12700">
              <a:solidFill>
                <a:schemeClr val="tx1"/>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12700">
              <a:solidFill>
                <a:schemeClr val="tx1"/>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12700">
              <a:solidFill>
                <a:schemeClr val="tx1"/>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12700">
              <a:solidFill>
                <a:schemeClr val="tx1"/>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12700">
              <a:solidFill>
                <a:schemeClr val="tx1"/>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12700">
              <a:solidFill>
                <a:schemeClr val="tx1"/>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latin typeface="Arial Nova Light" panose="020B0304020202020204" pitchFamily="34" charset="0"/>
              </a:rPr>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latin typeface="Arial Nova Light" panose="020B0304020202020204" pitchFamily="34" charset="0"/>
              </a:rPr>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latin typeface="Arial Nova Light" panose="020B0304020202020204" pitchFamily="34" charset="0"/>
              </a:rPr>
              <a:t>Weak</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6267</TotalTime>
  <Words>2526</Words>
  <Application>Microsoft Office PowerPoint</Application>
  <PresentationFormat>Widescreen</PresentationFormat>
  <Paragraphs>351</Paragraphs>
  <Slides>24</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Nova Light</vt:lpstr>
      <vt:lpstr>Calibri</vt:lpstr>
      <vt:lpstr>Calibri Light</vt:lpstr>
      <vt:lpstr>Office Theme</vt:lpstr>
      <vt:lpstr>Dissociable neural reinstatement of emotional memories in human PFC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Representational similarity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 hennings</dc:creator>
  <cp:lastModifiedBy>gus hennings</cp:lastModifiedBy>
  <cp:revision>82</cp:revision>
  <dcterms:created xsi:type="dcterms:W3CDTF">2020-06-28T20:21:20Z</dcterms:created>
  <dcterms:modified xsi:type="dcterms:W3CDTF">2020-08-17T21:13:26Z</dcterms:modified>
</cp:coreProperties>
</file>